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86"/>
  </p:notesMasterIdLst>
  <p:sldIdLst>
    <p:sldId id="354" r:id="rId2"/>
    <p:sldId id="340" r:id="rId3"/>
    <p:sldId id="299" r:id="rId4"/>
    <p:sldId id="421" r:id="rId5"/>
    <p:sldId id="325" r:id="rId6"/>
    <p:sldId id="353" r:id="rId7"/>
    <p:sldId id="305" r:id="rId8"/>
    <p:sldId id="293" r:id="rId9"/>
    <p:sldId id="303" r:id="rId10"/>
    <p:sldId id="306" r:id="rId11"/>
    <p:sldId id="408" r:id="rId12"/>
    <p:sldId id="286" r:id="rId13"/>
    <p:sldId id="270" r:id="rId14"/>
    <p:sldId id="316" r:id="rId15"/>
    <p:sldId id="352" r:id="rId16"/>
    <p:sldId id="273" r:id="rId17"/>
    <p:sldId id="263" r:id="rId18"/>
    <p:sldId id="309" r:id="rId19"/>
    <p:sldId id="258" r:id="rId20"/>
    <p:sldId id="262" r:id="rId21"/>
    <p:sldId id="287" r:id="rId22"/>
    <p:sldId id="276" r:id="rId23"/>
    <p:sldId id="296" r:id="rId24"/>
    <p:sldId id="333" r:id="rId25"/>
    <p:sldId id="307" r:id="rId26"/>
    <p:sldId id="343" r:id="rId27"/>
    <p:sldId id="311" r:id="rId28"/>
    <p:sldId id="278" r:id="rId29"/>
    <p:sldId id="409" r:id="rId30"/>
    <p:sldId id="402" r:id="rId31"/>
    <p:sldId id="403" r:id="rId32"/>
    <p:sldId id="404" r:id="rId33"/>
    <p:sldId id="405" r:id="rId34"/>
    <p:sldId id="406" r:id="rId35"/>
    <p:sldId id="361" r:id="rId36"/>
    <p:sldId id="267" r:id="rId37"/>
    <p:sldId id="285" r:id="rId38"/>
    <p:sldId id="290" r:id="rId39"/>
    <p:sldId id="367" r:id="rId40"/>
    <p:sldId id="368" r:id="rId41"/>
    <p:sldId id="369" r:id="rId42"/>
    <p:sldId id="370" r:id="rId43"/>
    <p:sldId id="371" r:id="rId44"/>
    <p:sldId id="372" r:id="rId45"/>
    <p:sldId id="373" r:id="rId46"/>
    <p:sldId id="376" r:id="rId47"/>
    <p:sldId id="374" r:id="rId48"/>
    <p:sldId id="422" r:id="rId49"/>
    <p:sldId id="377" r:id="rId50"/>
    <p:sldId id="378" r:id="rId51"/>
    <p:sldId id="379" r:id="rId52"/>
    <p:sldId id="380" r:id="rId53"/>
    <p:sldId id="381" r:id="rId54"/>
    <p:sldId id="382" r:id="rId55"/>
    <p:sldId id="383" r:id="rId56"/>
    <p:sldId id="384" r:id="rId57"/>
    <p:sldId id="385" r:id="rId58"/>
    <p:sldId id="386" r:id="rId59"/>
    <p:sldId id="387" r:id="rId60"/>
    <p:sldId id="388" r:id="rId61"/>
    <p:sldId id="375" r:id="rId62"/>
    <p:sldId id="389" r:id="rId63"/>
    <p:sldId id="331" r:id="rId64"/>
    <p:sldId id="390" r:id="rId65"/>
    <p:sldId id="391" r:id="rId66"/>
    <p:sldId id="412" r:id="rId67"/>
    <p:sldId id="413" r:id="rId68"/>
    <p:sldId id="414" r:id="rId69"/>
    <p:sldId id="416" r:id="rId70"/>
    <p:sldId id="266" r:id="rId71"/>
    <p:sldId id="415" r:id="rId72"/>
    <p:sldId id="420" r:id="rId73"/>
    <p:sldId id="418" r:id="rId74"/>
    <p:sldId id="392" r:id="rId75"/>
    <p:sldId id="393" r:id="rId76"/>
    <p:sldId id="394" r:id="rId77"/>
    <p:sldId id="395" r:id="rId78"/>
    <p:sldId id="396" r:id="rId79"/>
    <p:sldId id="397" r:id="rId80"/>
    <p:sldId id="419" r:id="rId81"/>
    <p:sldId id="398" r:id="rId82"/>
    <p:sldId id="423" r:id="rId83"/>
    <p:sldId id="410" r:id="rId84"/>
    <p:sldId id="411"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910"/>
    <a:srgbClr val="FDB410"/>
    <a:srgbClr val="FFFF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5ECE9FB-F687-A845-A6FC-5C30696195B7}" type="datetimeFigureOut">
              <a:rPr lang="en-US"/>
              <a:pPr>
                <a:defRPr/>
              </a:pPr>
              <a:t>3/10/12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D08C82A-189B-6044-B538-0D9E0B99C2DF}" type="slidenum">
              <a:rPr lang="en-US"/>
              <a:pPr>
                <a:defRPr/>
              </a:pPr>
              <a:t>‹#›</a:t>
            </a:fld>
            <a:endParaRPr lang="en-US"/>
          </a:p>
        </p:txBody>
      </p:sp>
    </p:spTree>
    <p:extLst>
      <p:ext uri="{BB962C8B-B14F-4D97-AF65-F5344CB8AC3E}">
        <p14:creationId xmlns:p14="http://schemas.microsoft.com/office/powerpoint/2010/main" val="112724729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F2864-4EBC-CF4F-AEA0-D5D43223ACC7}" type="slidenum">
              <a:rPr lang="en-US"/>
              <a:pPr>
                <a:defRPr/>
              </a:pPr>
              <a:t>‹#›</a:t>
            </a:fld>
            <a:endParaRPr lang="en-US"/>
          </a:p>
        </p:txBody>
      </p:sp>
    </p:spTree>
    <p:extLst>
      <p:ext uri="{BB962C8B-B14F-4D97-AF65-F5344CB8AC3E}">
        <p14:creationId xmlns:p14="http://schemas.microsoft.com/office/powerpoint/2010/main" val="50780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6A741-18E9-134B-A343-064F216F3A48}" type="slidenum">
              <a:rPr lang="en-US"/>
              <a:pPr>
                <a:defRPr/>
              </a:pPr>
              <a:t>‹#›</a:t>
            </a:fld>
            <a:endParaRPr lang="en-US"/>
          </a:p>
        </p:txBody>
      </p:sp>
    </p:spTree>
    <p:extLst>
      <p:ext uri="{BB962C8B-B14F-4D97-AF65-F5344CB8AC3E}">
        <p14:creationId xmlns:p14="http://schemas.microsoft.com/office/powerpoint/2010/main" val="410716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0B93F-15FF-C54C-96EE-1B70F55FFF4B}" type="slidenum">
              <a:rPr lang="en-US"/>
              <a:pPr>
                <a:defRPr/>
              </a:pPr>
              <a:t>‹#›</a:t>
            </a:fld>
            <a:endParaRPr lang="en-US"/>
          </a:p>
        </p:txBody>
      </p:sp>
    </p:spTree>
    <p:extLst>
      <p:ext uri="{BB962C8B-B14F-4D97-AF65-F5344CB8AC3E}">
        <p14:creationId xmlns:p14="http://schemas.microsoft.com/office/powerpoint/2010/main" val="215652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9D133-1601-0643-AFD7-EAE5BBF780E2}" type="slidenum">
              <a:rPr lang="en-US"/>
              <a:pPr>
                <a:defRPr/>
              </a:pPr>
              <a:t>‹#›</a:t>
            </a:fld>
            <a:endParaRPr lang="en-US"/>
          </a:p>
        </p:txBody>
      </p:sp>
    </p:spTree>
    <p:extLst>
      <p:ext uri="{BB962C8B-B14F-4D97-AF65-F5344CB8AC3E}">
        <p14:creationId xmlns:p14="http://schemas.microsoft.com/office/powerpoint/2010/main" val="73431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E43F4-63A2-E14C-9317-4ACE4A7E79C8}" type="slidenum">
              <a:rPr lang="en-US"/>
              <a:pPr>
                <a:defRPr/>
              </a:pPr>
              <a:t>‹#›</a:t>
            </a:fld>
            <a:endParaRPr lang="en-US"/>
          </a:p>
        </p:txBody>
      </p:sp>
    </p:spTree>
    <p:extLst>
      <p:ext uri="{BB962C8B-B14F-4D97-AF65-F5344CB8AC3E}">
        <p14:creationId xmlns:p14="http://schemas.microsoft.com/office/powerpoint/2010/main" val="302642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3EC1E-10BB-F648-9D80-52660CF0B6FB}" type="slidenum">
              <a:rPr lang="en-US"/>
              <a:pPr>
                <a:defRPr/>
              </a:pPr>
              <a:t>‹#›</a:t>
            </a:fld>
            <a:endParaRPr lang="en-US"/>
          </a:p>
        </p:txBody>
      </p:sp>
    </p:spTree>
    <p:extLst>
      <p:ext uri="{BB962C8B-B14F-4D97-AF65-F5344CB8AC3E}">
        <p14:creationId xmlns:p14="http://schemas.microsoft.com/office/powerpoint/2010/main" val="215870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78585B-B45E-7D4D-A2B3-F64ACAD9DFA3}" type="slidenum">
              <a:rPr lang="en-US"/>
              <a:pPr>
                <a:defRPr/>
              </a:pPr>
              <a:t>‹#›</a:t>
            </a:fld>
            <a:endParaRPr lang="en-US"/>
          </a:p>
        </p:txBody>
      </p:sp>
    </p:spTree>
    <p:extLst>
      <p:ext uri="{BB962C8B-B14F-4D97-AF65-F5344CB8AC3E}">
        <p14:creationId xmlns:p14="http://schemas.microsoft.com/office/powerpoint/2010/main" val="139799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18A7F4-14CC-CD45-BFB0-1A035C70F79E}" type="slidenum">
              <a:rPr lang="en-US"/>
              <a:pPr>
                <a:defRPr/>
              </a:pPr>
              <a:t>‹#›</a:t>
            </a:fld>
            <a:endParaRPr lang="en-US"/>
          </a:p>
        </p:txBody>
      </p:sp>
    </p:spTree>
    <p:extLst>
      <p:ext uri="{BB962C8B-B14F-4D97-AF65-F5344CB8AC3E}">
        <p14:creationId xmlns:p14="http://schemas.microsoft.com/office/powerpoint/2010/main" val="141138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6FB5B-6CCF-344A-8983-DF16B99F8688}" type="slidenum">
              <a:rPr lang="en-US"/>
              <a:pPr>
                <a:defRPr/>
              </a:pPr>
              <a:t>‹#›</a:t>
            </a:fld>
            <a:endParaRPr lang="en-US"/>
          </a:p>
        </p:txBody>
      </p:sp>
    </p:spTree>
    <p:extLst>
      <p:ext uri="{BB962C8B-B14F-4D97-AF65-F5344CB8AC3E}">
        <p14:creationId xmlns:p14="http://schemas.microsoft.com/office/powerpoint/2010/main" val="164612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5778D8-53AF-3A4A-9471-EBB472A79332}" type="slidenum">
              <a:rPr lang="en-US"/>
              <a:pPr>
                <a:defRPr/>
              </a:pPr>
              <a:t>‹#›</a:t>
            </a:fld>
            <a:endParaRPr lang="en-US"/>
          </a:p>
        </p:txBody>
      </p:sp>
    </p:spTree>
    <p:extLst>
      <p:ext uri="{BB962C8B-B14F-4D97-AF65-F5344CB8AC3E}">
        <p14:creationId xmlns:p14="http://schemas.microsoft.com/office/powerpoint/2010/main" val="241168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4A2E9A-5B7A-704D-BD47-B44B9FD64CA7}" type="slidenum">
              <a:rPr lang="en-US"/>
              <a:pPr>
                <a:defRPr/>
              </a:pPr>
              <a:t>‹#›</a:t>
            </a:fld>
            <a:endParaRPr lang="en-US"/>
          </a:p>
        </p:txBody>
      </p:sp>
    </p:spTree>
    <p:extLst>
      <p:ext uri="{BB962C8B-B14F-4D97-AF65-F5344CB8AC3E}">
        <p14:creationId xmlns:p14="http://schemas.microsoft.com/office/powerpoint/2010/main" val="3043265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66F0B3C-437F-BB4C-82C7-90CA460A9C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Menorah Temple Priest_prepares_the_Menorah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0"/>
            <a:ext cx="5280025"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0" y="1588"/>
            <a:ext cx="9144000" cy="6858000"/>
          </a:xfrm>
          <a:prstGeom prst="rect">
            <a:avLst/>
          </a:prstGeom>
          <a:solidFill>
            <a:srgbClr val="0D0D0D"/>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solidFill>
                <a:srgbClr val="0D0D0D"/>
              </a:solidFill>
            </a:endParaRPr>
          </a:p>
        </p:txBody>
      </p:sp>
      <p:pic>
        <p:nvPicPr>
          <p:cNvPr id="48130" name="Picture 5" descr="Herod's Temple painting front view.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5654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en2006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144000" cy="600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800px-olives_arbequines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Olive-oil-page-on-web-797x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800"/>
            <a:ext cx="9144000" cy="573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UFWUD00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0"/>
            <a:ext cx="51546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50740176_gra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18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499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
            <a:ext cx="9144000" cy="59440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nazarus_harvesting_o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0116 - Nalut - Old town - Olive oil pres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opt_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20111029-palestine-020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9144000" cy="608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frantoio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58" y="457200"/>
            <a:ext cx="10294258" cy="591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BeitJamal18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az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OlivePressScrewJui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menorah-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0"/>
            <a:ext cx="4765675"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pouring-olive-o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22978" cy="8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oil_lamp_li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amp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az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“Olive oil press” in Hebrew</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Tree>
    <p:extLst>
      <p:ext uri="{BB962C8B-B14F-4D97-AF65-F5344CB8AC3E}">
        <p14:creationId xmlns:p14="http://schemas.microsoft.com/office/powerpoint/2010/main" val="29628135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IMG_2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“Olive oil press” in Hebrew</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i="1" dirty="0" smtClean="0">
              <a:solidFill>
                <a:srgbClr val="FFFFD0"/>
              </a:solidFill>
              <a:latin typeface="Frutiger 57Cn"/>
              <a:cs typeface="Frutiger 57Cn"/>
            </a:endParaRPr>
          </a:p>
          <a:p>
            <a:pPr algn="ctr"/>
            <a:r>
              <a:rPr lang="en-US" sz="4000" i="1" dirty="0" smtClean="0">
                <a:solidFill>
                  <a:srgbClr val="FFFFD0"/>
                </a:solidFill>
                <a:latin typeface="Frutiger 57Cn"/>
                <a:cs typeface="Frutiger 57Cn"/>
              </a:rPr>
              <a:t>Gat, </a:t>
            </a:r>
            <a:r>
              <a:rPr lang="en-US" sz="4000" dirty="0" smtClean="0">
                <a:solidFill>
                  <a:srgbClr val="FFFFD0"/>
                </a:solidFill>
                <a:latin typeface="Frutiger 57Cn"/>
                <a:cs typeface="Frutiger 57Cn"/>
              </a:rPr>
              <a:t>meaning “press”</a:t>
            </a:r>
          </a:p>
          <a:p>
            <a:pPr algn="ctr"/>
            <a:endParaRPr lang="en-US" sz="4000" dirty="0">
              <a:solidFill>
                <a:srgbClr val="FFFFD0"/>
              </a:solidFill>
              <a:latin typeface="Frutiger 57Cn"/>
              <a:cs typeface="Frutiger 57Cn"/>
            </a:endParaRPr>
          </a:p>
        </p:txBody>
      </p:sp>
    </p:spTree>
    <p:extLst>
      <p:ext uri="{BB962C8B-B14F-4D97-AF65-F5344CB8AC3E}">
        <p14:creationId xmlns:p14="http://schemas.microsoft.com/office/powerpoint/2010/main" val="12851868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“Olive oil press” in Hebrew</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i="1" dirty="0" smtClean="0">
              <a:solidFill>
                <a:srgbClr val="FFFFD0"/>
              </a:solidFill>
              <a:latin typeface="Frutiger 57Cn"/>
              <a:cs typeface="Frutiger 57Cn"/>
            </a:endParaRPr>
          </a:p>
          <a:p>
            <a:pPr algn="ctr"/>
            <a:r>
              <a:rPr lang="en-US" sz="4000" i="1" dirty="0" smtClean="0">
                <a:solidFill>
                  <a:srgbClr val="FFFFD0"/>
                </a:solidFill>
                <a:latin typeface="Frutiger 57Cn"/>
                <a:cs typeface="Frutiger 57Cn"/>
              </a:rPr>
              <a:t>Gat, </a:t>
            </a:r>
            <a:r>
              <a:rPr lang="en-US" sz="4000" dirty="0" smtClean="0">
                <a:solidFill>
                  <a:srgbClr val="FFFFD0"/>
                </a:solidFill>
                <a:latin typeface="Frutiger 57Cn"/>
                <a:cs typeface="Frutiger 57Cn"/>
              </a:rPr>
              <a:t>meaning “press”</a:t>
            </a:r>
          </a:p>
          <a:p>
            <a:pPr algn="ctr"/>
            <a:endParaRPr lang="en-US" sz="4000" dirty="0">
              <a:solidFill>
                <a:srgbClr val="FFFFD0"/>
              </a:solidFill>
              <a:latin typeface="Frutiger 57Cn"/>
              <a:cs typeface="Frutiger 57Cn"/>
            </a:endParaRPr>
          </a:p>
          <a:p>
            <a:pPr algn="ctr"/>
            <a:r>
              <a:rPr lang="en-US" sz="4000" i="1" dirty="0" err="1" smtClean="0">
                <a:solidFill>
                  <a:srgbClr val="FFFFD0"/>
                </a:solidFill>
                <a:latin typeface="Frutiger 57Cn"/>
                <a:cs typeface="Frutiger 57Cn"/>
              </a:rPr>
              <a:t>Shemanin</a:t>
            </a:r>
            <a:r>
              <a:rPr lang="en-US" sz="4000" i="1" dirty="0" smtClean="0">
                <a:solidFill>
                  <a:srgbClr val="FFFFD0"/>
                </a:solidFill>
                <a:latin typeface="Frutiger 57Cn"/>
                <a:cs typeface="Frutiger 57Cn"/>
              </a:rPr>
              <a:t>, </a:t>
            </a:r>
            <a:r>
              <a:rPr lang="en-US" sz="4000" dirty="0" smtClean="0">
                <a:solidFill>
                  <a:srgbClr val="FFFFD0"/>
                </a:solidFill>
                <a:latin typeface="Frutiger 57Cn"/>
                <a:cs typeface="Frutiger 57Cn"/>
              </a:rPr>
              <a:t>meaning “oil”</a:t>
            </a:r>
          </a:p>
          <a:p>
            <a:pPr algn="ctr"/>
            <a:endParaRPr lang="en-US" sz="4000" dirty="0">
              <a:solidFill>
                <a:srgbClr val="FFFFD0"/>
              </a:solidFill>
              <a:latin typeface="Frutiger 57Cn"/>
              <a:cs typeface="Frutiger 57Cn"/>
            </a:endParaRPr>
          </a:p>
          <a:p>
            <a:pPr algn="ctr"/>
            <a:r>
              <a:rPr lang="en-US" sz="4000" i="1" dirty="0" smtClean="0">
                <a:solidFill>
                  <a:srgbClr val="FFFFD0"/>
                </a:solidFill>
                <a:latin typeface="Frutiger 57Cn"/>
                <a:cs typeface="Frutiger 57Cn"/>
              </a:rPr>
              <a:t> </a:t>
            </a:r>
          </a:p>
        </p:txBody>
      </p:sp>
    </p:spTree>
    <p:extLst>
      <p:ext uri="{BB962C8B-B14F-4D97-AF65-F5344CB8AC3E}">
        <p14:creationId xmlns:p14="http://schemas.microsoft.com/office/powerpoint/2010/main" val="9379310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“Olive oil press” in Hebrew</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i="1" dirty="0" smtClean="0">
              <a:solidFill>
                <a:srgbClr val="FFFFD0"/>
              </a:solidFill>
              <a:latin typeface="Frutiger 57Cn"/>
              <a:cs typeface="Frutiger 57Cn"/>
            </a:endParaRPr>
          </a:p>
          <a:p>
            <a:pPr algn="ctr"/>
            <a:r>
              <a:rPr lang="en-US" sz="4000" i="1" dirty="0" smtClean="0">
                <a:solidFill>
                  <a:srgbClr val="FFFFD0"/>
                </a:solidFill>
                <a:latin typeface="Frutiger 57Cn"/>
                <a:cs typeface="Frutiger 57Cn"/>
              </a:rPr>
              <a:t>Gat, </a:t>
            </a:r>
            <a:r>
              <a:rPr lang="en-US" sz="4000" dirty="0" smtClean="0">
                <a:solidFill>
                  <a:srgbClr val="FFFFD0"/>
                </a:solidFill>
                <a:latin typeface="Frutiger 57Cn"/>
                <a:cs typeface="Frutiger 57Cn"/>
              </a:rPr>
              <a:t>meaning “press”</a:t>
            </a:r>
          </a:p>
          <a:p>
            <a:pPr algn="ctr"/>
            <a:endParaRPr lang="en-US" sz="4000" dirty="0">
              <a:solidFill>
                <a:srgbClr val="FFFFD0"/>
              </a:solidFill>
              <a:latin typeface="Frutiger 57Cn"/>
              <a:cs typeface="Frutiger 57Cn"/>
            </a:endParaRPr>
          </a:p>
          <a:p>
            <a:pPr algn="ctr"/>
            <a:r>
              <a:rPr lang="en-US" sz="4000" i="1" dirty="0" err="1" smtClean="0">
                <a:solidFill>
                  <a:srgbClr val="FFFFD0"/>
                </a:solidFill>
                <a:latin typeface="Frutiger 57Cn"/>
                <a:cs typeface="Frutiger 57Cn"/>
              </a:rPr>
              <a:t>Shemanin</a:t>
            </a:r>
            <a:r>
              <a:rPr lang="en-US" sz="4000" i="1" dirty="0" smtClean="0">
                <a:solidFill>
                  <a:srgbClr val="FFFFD0"/>
                </a:solidFill>
                <a:latin typeface="Frutiger 57Cn"/>
                <a:cs typeface="Frutiger 57Cn"/>
              </a:rPr>
              <a:t>, </a:t>
            </a:r>
            <a:r>
              <a:rPr lang="en-US" sz="4000" dirty="0" smtClean="0">
                <a:solidFill>
                  <a:srgbClr val="FFFFD0"/>
                </a:solidFill>
                <a:latin typeface="Frutiger 57Cn"/>
                <a:cs typeface="Frutiger 57Cn"/>
              </a:rPr>
              <a:t>meaning “oil”</a:t>
            </a:r>
          </a:p>
          <a:p>
            <a:pPr algn="ctr"/>
            <a:endParaRPr lang="en-US" sz="4000" dirty="0">
              <a:solidFill>
                <a:srgbClr val="FFFFD0"/>
              </a:solidFill>
              <a:latin typeface="Frutiger 57Cn"/>
              <a:cs typeface="Frutiger 57Cn"/>
            </a:endParaRPr>
          </a:p>
          <a:p>
            <a:pPr algn="ctr"/>
            <a:r>
              <a:rPr lang="en-US" sz="4000" i="1" dirty="0" smtClean="0">
                <a:solidFill>
                  <a:srgbClr val="FFFFD0"/>
                </a:solidFill>
                <a:latin typeface="Frutiger 57Cn"/>
                <a:cs typeface="Frutiger 57Cn"/>
              </a:rPr>
              <a:t> = </a:t>
            </a:r>
            <a:r>
              <a:rPr lang="en-US" sz="4000" i="1" dirty="0" err="1" smtClean="0">
                <a:solidFill>
                  <a:srgbClr val="FFFFD0"/>
                </a:solidFill>
                <a:latin typeface="Frutiger 57Cn"/>
                <a:cs typeface="Frutiger 57Cn"/>
              </a:rPr>
              <a:t>Gatshemanin</a:t>
            </a:r>
            <a:endParaRPr lang="en-US" sz="4000" i="1" dirty="0" smtClean="0">
              <a:solidFill>
                <a:srgbClr val="FFFFD0"/>
              </a:solidFill>
              <a:latin typeface="Frutiger 57Cn"/>
              <a:cs typeface="Frutiger 57Cn"/>
            </a:endParaRPr>
          </a:p>
          <a:p>
            <a:pPr algn="ctr"/>
            <a:endParaRPr lang="en-US" sz="4000" i="1" dirty="0">
              <a:solidFill>
                <a:srgbClr val="FFFFD0"/>
              </a:solidFill>
              <a:latin typeface="Frutiger 57Cn"/>
              <a:cs typeface="Frutiger 57Cn"/>
            </a:endParaRPr>
          </a:p>
        </p:txBody>
      </p:sp>
    </p:spTree>
    <p:extLst>
      <p:ext uri="{BB962C8B-B14F-4D97-AF65-F5344CB8AC3E}">
        <p14:creationId xmlns:p14="http://schemas.microsoft.com/office/powerpoint/2010/main" val="31904250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“Olive oil press” in Hebrew</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i="1" dirty="0" smtClean="0">
              <a:solidFill>
                <a:srgbClr val="FFFFD0"/>
              </a:solidFill>
              <a:latin typeface="Frutiger 57Cn"/>
              <a:cs typeface="Frutiger 57Cn"/>
            </a:endParaRPr>
          </a:p>
          <a:p>
            <a:pPr algn="ctr"/>
            <a:r>
              <a:rPr lang="en-US" sz="4000" i="1" dirty="0" smtClean="0">
                <a:solidFill>
                  <a:srgbClr val="FFFFD0"/>
                </a:solidFill>
                <a:latin typeface="Frutiger 57Cn"/>
                <a:cs typeface="Frutiger 57Cn"/>
              </a:rPr>
              <a:t>Gat, </a:t>
            </a:r>
            <a:r>
              <a:rPr lang="en-US" sz="4000" dirty="0" smtClean="0">
                <a:solidFill>
                  <a:srgbClr val="FFFFD0"/>
                </a:solidFill>
                <a:latin typeface="Frutiger 57Cn"/>
                <a:cs typeface="Frutiger 57Cn"/>
              </a:rPr>
              <a:t>meaning “press”</a:t>
            </a:r>
          </a:p>
          <a:p>
            <a:pPr algn="ctr"/>
            <a:endParaRPr lang="en-US" sz="4000" dirty="0">
              <a:solidFill>
                <a:srgbClr val="FFFFD0"/>
              </a:solidFill>
              <a:latin typeface="Frutiger 57Cn"/>
              <a:cs typeface="Frutiger 57Cn"/>
            </a:endParaRPr>
          </a:p>
          <a:p>
            <a:pPr algn="ctr"/>
            <a:r>
              <a:rPr lang="en-US" sz="4000" i="1" dirty="0" err="1" smtClean="0">
                <a:solidFill>
                  <a:srgbClr val="FFFFD0"/>
                </a:solidFill>
                <a:latin typeface="Frutiger 57Cn"/>
                <a:cs typeface="Frutiger 57Cn"/>
              </a:rPr>
              <a:t>Shemanin</a:t>
            </a:r>
            <a:r>
              <a:rPr lang="en-US" sz="4000" i="1" dirty="0" smtClean="0">
                <a:solidFill>
                  <a:srgbClr val="FFFFD0"/>
                </a:solidFill>
                <a:latin typeface="Frutiger 57Cn"/>
                <a:cs typeface="Frutiger 57Cn"/>
              </a:rPr>
              <a:t>, </a:t>
            </a:r>
            <a:r>
              <a:rPr lang="en-US" sz="4000" dirty="0" smtClean="0">
                <a:solidFill>
                  <a:srgbClr val="FFFFD0"/>
                </a:solidFill>
                <a:latin typeface="Frutiger 57Cn"/>
                <a:cs typeface="Frutiger 57Cn"/>
              </a:rPr>
              <a:t>meaning “oil”</a:t>
            </a:r>
          </a:p>
          <a:p>
            <a:pPr algn="ctr"/>
            <a:endParaRPr lang="en-US" sz="4000" dirty="0">
              <a:solidFill>
                <a:srgbClr val="FFFFD0"/>
              </a:solidFill>
              <a:latin typeface="Frutiger 57Cn"/>
              <a:cs typeface="Frutiger 57Cn"/>
            </a:endParaRPr>
          </a:p>
          <a:p>
            <a:pPr algn="ctr"/>
            <a:r>
              <a:rPr lang="en-US" sz="4000" i="1" dirty="0" smtClean="0">
                <a:solidFill>
                  <a:srgbClr val="FFFFD0"/>
                </a:solidFill>
                <a:latin typeface="Frutiger 57Cn"/>
                <a:cs typeface="Frutiger 57Cn"/>
              </a:rPr>
              <a:t> = </a:t>
            </a:r>
            <a:r>
              <a:rPr lang="en-US" sz="4000" i="1" dirty="0" err="1" smtClean="0">
                <a:solidFill>
                  <a:srgbClr val="FFFFD0"/>
                </a:solidFill>
                <a:latin typeface="Frutiger 57Cn"/>
                <a:cs typeface="Frutiger 57Cn"/>
              </a:rPr>
              <a:t>Gatshemanin</a:t>
            </a:r>
            <a:endParaRPr lang="en-US" sz="4000" i="1" dirty="0" smtClean="0">
              <a:solidFill>
                <a:srgbClr val="FFFFD0"/>
              </a:solidFill>
              <a:latin typeface="Frutiger 57Cn"/>
              <a:cs typeface="Frutiger 57Cn"/>
            </a:endParaRPr>
          </a:p>
          <a:p>
            <a:pPr algn="ctr"/>
            <a:endParaRPr lang="en-US" sz="4000" i="1" dirty="0">
              <a:solidFill>
                <a:srgbClr val="FFFFD0"/>
              </a:solidFill>
              <a:latin typeface="Frutiger 57Cn"/>
              <a:cs typeface="Frutiger 57Cn"/>
            </a:endParaRPr>
          </a:p>
          <a:p>
            <a:pPr algn="ctr"/>
            <a:r>
              <a:rPr lang="en-US" sz="4000" i="1" dirty="0" smtClean="0">
                <a:solidFill>
                  <a:srgbClr val="FDC910"/>
                </a:solidFill>
                <a:latin typeface="Frutiger 57Cn"/>
                <a:cs typeface="Frutiger 57Cn"/>
              </a:rPr>
              <a:t>Gethsemane</a:t>
            </a:r>
          </a:p>
        </p:txBody>
      </p:sp>
    </p:spTree>
    <p:extLst>
      <p:ext uri="{BB962C8B-B14F-4D97-AF65-F5344CB8AC3E}">
        <p14:creationId xmlns:p14="http://schemas.microsoft.com/office/powerpoint/2010/main" val="36375845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i="1" dirty="0" smtClean="0">
              <a:solidFill>
                <a:srgbClr val="FFFFD0"/>
              </a:solidFill>
              <a:latin typeface="Frutiger 57Cn"/>
              <a:cs typeface="Frutiger 57Cn"/>
            </a:endParaRPr>
          </a:p>
          <a:p>
            <a:pPr algn="ctr"/>
            <a:r>
              <a:rPr lang="en-US" sz="8000" dirty="0" smtClean="0">
                <a:solidFill>
                  <a:srgbClr val="FFFFD0"/>
                </a:solidFill>
                <a:latin typeface="Papyrus"/>
                <a:cs typeface="Papyrus"/>
              </a:rPr>
              <a:t>Lessons From</a:t>
            </a:r>
          </a:p>
          <a:p>
            <a:pPr algn="ctr"/>
            <a:r>
              <a:rPr lang="en-US" sz="8000" dirty="0" smtClean="0">
                <a:solidFill>
                  <a:srgbClr val="FFFFD0"/>
                </a:solidFill>
                <a:latin typeface="Papyrus"/>
                <a:cs typeface="Papyrus"/>
              </a:rPr>
              <a:t>Gethsemane</a:t>
            </a:r>
            <a:endParaRPr lang="en-US" sz="8000" dirty="0" smtClean="0">
              <a:solidFill>
                <a:srgbClr val="FDC910"/>
              </a:solidFill>
              <a:latin typeface="Papyrus"/>
              <a:cs typeface="Papyrus"/>
            </a:endParaRPr>
          </a:p>
        </p:txBody>
      </p:sp>
    </p:spTree>
    <p:extLst>
      <p:ext uri="{BB962C8B-B14F-4D97-AF65-F5344CB8AC3E}">
        <p14:creationId xmlns:p14="http://schemas.microsoft.com/office/powerpoint/2010/main" val="22512773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112642" name="Text Placeholder 2"/>
          <p:cNvSpPr>
            <a:spLocks noGrp="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3" name="Picture 2" descr="Jerusalem under full m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379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57090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
            <a:ext cx="9144000" cy="652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as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Gethsem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14:32</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32 </a:t>
            </a:r>
            <a:r>
              <a:rPr lang="en-US" sz="3200" dirty="0" smtClean="0">
                <a:solidFill>
                  <a:srgbClr val="FFFFD0"/>
                </a:solidFill>
                <a:latin typeface="Frutiger 57Cn"/>
                <a:cs typeface="Frutiger 57Cn"/>
              </a:rPr>
              <a:t> Then </a:t>
            </a:r>
            <a:r>
              <a:rPr lang="en-US" sz="3200" dirty="0">
                <a:solidFill>
                  <a:srgbClr val="FFFFD0"/>
                </a:solidFill>
                <a:latin typeface="Frutiger 57Cn"/>
                <a:cs typeface="Frutiger 57Cn"/>
              </a:rPr>
              <a:t>they came to a place which was named Gethsemane; and He said to His disciples, “Sit here while I pray.”</a:t>
            </a:r>
          </a:p>
        </p:txBody>
      </p:sp>
    </p:spTree>
    <p:extLst>
      <p:ext uri="{BB962C8B-B14F-4D97-AF65-F5344CB8AC3E}">
        <p14:creationId xmlns:p14="http://schemas.microsoft.com/office/powerpoint/2010/main" val="33445560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nazarus_harvesting_o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7012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Matthew 20:18-19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18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Behold, we are going up to Jerusalem, and the Son of Man will be betrayed to the chief priests and to the scribes; and they will condemn Him to death,</a:t>
            </a:r>
          </a:p>
          <a:p>
            <a:r>
              <a:rPr lang="en-US" sz="3200" dirty="0">
                <a:solidFill>
                  <a:srgbClr val="FFFFD0"/>
                </a:solidFill>
                <a:latin typeface="Frutiger 57Cn"/>
                <a:cs typeface="Frutiger 57Cn"/>
              </a:rPr>
              <a:t>19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and deliver Him to the Gentiles to mock and to scourge and to crucify. And the third day He will rise again.”</a:t>
            </a:r>
          </a:p>
        </p:txBody>
      </p:sp>
    </p:spTree>
    <p:extLst>
      <p:ext uri="{BB962C8B-B14F-4D97-AF65-F5344CB8AC3E}">
        <p14:creationId xmlns:p14="http://schemas.microsoft.com/office/powerpoint/2010/main" val="2731689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Matthew 26:2</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2  “</a:t>
            </a:r>
            <a:r>
              <a:rPr lang="en-US" sz="3200" dirty="0">
                <a:solidFill>
                  <a:srgbClr val="FFFFD0"/>
                </a:solidFill>
                <a:latin typeface="Frutiger 57Cn"/>
                <a:cs typeface="Frutiger 57Cn"/>
              </a:rPr>
              <a:t>You know that after two days is the Passover, and the Son of Man will be delivered up to be crucified.”</a:t>
            </a:r>
          </a:p>
        </p:txBody>
      </p:sp>
    </p:spTree>
    <p:extLst>
      <p:ext uri="{BB962C8B-B14F-4D97-AF65-F5344CB8AC3E}">
        <p14:creationId xmlns:p14="http://schemas.microsoft.com/office/powerpoint/2010/main" val="5225222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Matthew 26:10-12</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10  “</a:t>
            </a:r>
            <a:r>
              <a:rPr lang="en-US" sz="3200" dirty="0">
                <a:solidFill>
                  <a:srgbClr val="FFFFD0"/>
                </a:solidFill>
                <a:latin typeface="Frutiger 57Cn"/>
                <a:cs typeface="Frutiger 57Cn"/>
              </a:rPr>
              <a:t>Why do you trouble the woman? For she has done a good work for Me.</a:t>
            </a:r>
          </a:p>
          <a:p>
            <a:r>
              <a:rPr lang="en-US" sz="3200" dirty="0">
                <a:solidFill>
                  <a:srgbClr val="FFFFD0"/>
                </a:solidFill>
                <a:latin typeface="Frutiger 57Cn"/>
                <a:cs typeface="Frutiger 57Cn"/>
              </a:rPr>
              <a:t>11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For you have the poor with you always, but Me you do not have always.</a:t>
            </a:r>
          </a:p>
          <a:p>
            <a:r>
              <a:rPr lang="en-US" sz="3200" dirty="0">
                <a:solidFill>
                  <a:srgbClr val="FFFFD0"/>
                </a:solidFill>
                <a:latin typeface="Frutiger 57Cn"/>
                <a:cs typeface="Frutiger 57Cn"/>
              </a:rPr>
              <a:t>12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For in pouring this fragrant oil on My body, she did it for My burial.</a:t>
            </a:r>
          </a:p>
        </p:txBody>
      </p:sp>
    </p:spTree>
    <p:extLst>
      <p:ext uri="{BB962C8B-B14F-4D97-AF65-F5344CB8AC3E}">
        <p14:creationId xmlns:p14="http://schemas.microsoft.com/office/powerpoint/2010/main" val="11955179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Matthew 26:31-32</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31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All of you will be made to stumble because </a:t>
            </a:r>
            <a:r>
              <a:rPr lang="en-US" sz="3200" dirty="0" smtClean="0">
                <a:solidFill>
                  <a:srgbClr val="FFFFD0"/>
                </a:solidFill>
                <a:latin typeface="Frutiger 57Cn"/>
                <a:cs typeface="Frutiger 57Cn"/>
              </a:rPr>
              <a:t/>
            </a:r>
            <a:br>
              <a:rPr lang="en-US" sz="3200" dirty="0" smtClean="0">
                <a:solidFill>
                  <a:srgbClr val="FFFFD0"/>
                </a:solidFill>
                <a:latin typeface="Frutiger 57Cn"/>
                <a:cs typeface="Frutiger 57Cn"/>
              </a:rPr>
            </a:br>
            <a:r>
              <a:rPr lang="en-US" sz="3200" dirty="0" smtClean="0">
                <a:solidFill>
                  <a:srgbClr val="FFFFD0"/>
                </a:solidFill>
                <a:latin typeface="Frutiger 57Cn"/>
                <a:cs typeface="Frutiger 57Cn"/>
              </a:rPr>
              <a:t>of </a:t>
            </a:r>
            <a:r>
              <a:rPr lang="en-US" sz="3200" dirty="0">
                <a:solidFill>
                  <a:srgbClr val="FFFFD0"/>
                </a:solidFill>
                <a:latin typeface="Frutiger 57Cn"/>
                <a:cs typeface="Frutiger 57Cn"/>
              </a:rPr>
              <a:t>Me this night, for it is written: ‘I will strike the Shepherd, And the sheep of the flock will be scattered.’</a:t>
            </a:r>
          </a:p>
          <a:p>
            <a:r>
              <a:rPr lang="en-US" sz="3200" dirty="0">
                <a:solidFill>
                  <a:srgbClr val="FFFFD0"/>
                </a:solidFill>
                <a:latin typeface="Frutiger 57Cn"/>
                <a:cs typeface="Frutiger 57Cn"/>
              </a:rPr>
              <a:t>32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But after I have been raised, I will go before you to Galilee.”</a:t>
            </a: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8184210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1 Corinthians 11:24-25</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24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when He had given thanks, He broke it and said, “Take, eat; this is My body which is broken for you; do this in remembrance of Me.”</a:t>
            </a:r>
          </a:p>
          <a:p>
            <a:r>
              <a:rPr lang="en-US" sz="3200" dirty="0">
                <a:solidFill>
                  <a:srgbClr val="FFFFD0"/>
                </a:solidFill>
                <a:latin typeface="Frutiger 57Cn"/>
                <a:cs typeface="Frutiger 57Cn"/>
              </a:rPr>
              <a:t>25 </a:t>
            </a:r>
            <a:r>
              <a:rPr lang="en-US" sz="3200" dirty="0" smtClean="0">
                <a:solidFill>
                  <a:srgbClr val="FFFFD0"/>
                </a:solidFill>
                <a:latin typeface="Frutiger 57Cn"/>
                <a:cs typeface="Frutiger 57Cn"/>
              </a:rPr>
              <a:t> In </a:t>
            </a:r>
            <a:r>
              <a:rPr lang="en-US" sz="3200" dirty="0">
                <a:solidFill>
                  <a:srgbClr val="FFFFD0"/>
                </a:solidFill>
                <a:latin typeface="Frutiger 57Cn"/>
                <a:cs typeface="Frutiger 57Cn"/>
              </a:rPr>
              <a:t>the same manner He also took the cup after supper, saying, “This cup is the new covenant in My blood. This do, as often as you drink it, in remembrance of Me.”</a:t>
            </a: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27786982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14:33</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33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He took Peter, James, and John with </a:t>
            </a:r>
            <a:r>
              <a:rPr lang="en-US" sz="3200" dirty="0" smtClean="0">
                <a:solidFill>
                  <a:srgbClr val="FFFFD0"/>
                </a:solidFill>
                <a:latin typeface="Frutiger 57Cn"/>
                <a:cs typeface="Frutiger 57Cn"/>
              </a:rPr>
              <a:t/>
            </a:r>
            <a:br>
              <a:rPr lang="en-US" sz="3200" dirty="0" smtClean="0">
                <a:solidFill>
                  <a:srgbClr val="FFFFD0"/>
                </a:solidFill>
                <a:latin typeface="Frutiger 57Cn"/>
                <a:cs typeface="Frutiger 57Cn"/>
              </a:rPr>
            </a:br>
            <a:r>
              <a:rPr lang="en-US" sz="3200" dirty="0" smtClean="0">
                <a:solidFill>
                  <a:srgbClr val="FFFFD0"/>
                </a:solidFill>
                <a:latin typeface="Frutiger 57Cn"/>
                <a:cs typeface="Frutiger 57Cn"/>
              </a:rPr>
              <a:t>Him</a:t>
            </a:r>
            <a:r>
              <a:rPr lang="en-US" sz="3200" dirty="0">
                <a:solidFill>
                  <a:srgbClr val="FFFFD0"/>
                </a:solidFill>
                <a:latin typeface="Frutiger 57Cn"/>
                <a:cs typeface="Frutiger 57Cn"/>
              </a:rPr>
              <a:t>, </a:t>
            </a:r>
            <a:r>
              <a:rPr lang="en-US" sz="3200" i="1" dirty="0">
                <a:solidFill>
                  <a:srgbClr val="FFFFD0"/>
                </a:solidFill>
                <a:latin typeface="Frutiger 57Cn"/>
                <a:cs typeface="Frutiger 57Cn"/>
              </a:rPr>
              <a:t>and He began to be troubled and deeply distressed. </a:t>
            </a:r>
          </a:p>
          <a:p>
            <a:endParaRPr lang="en-US" sz="3200" dirty="0">
              <a:solidFill>
                <a:srgbClr val="FFFFD0"/>
              </a:solidFill>
              <a:latin typeface="Fruitger 57"/>
              <a:cs typeface="Fruitger 57"/>
            </a:endParaRPr>
          </a:p>
        </p:txBody>
      </p:sp>
    </p:spTree>
    <p:extLst>
      <p:ext uri="{BB962C8B-B14F-4D97-AF65-F5344CB8AC3E}">
        <p14:creationId xmlns:p14="http://schemas.microsoft.com/office/powerpoint/2010/main" val="17224317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latin typeface="Frutiger 57Cn" charset="0"/>
                <a:cs typeface="Frutiger 57Cn" charset="0"/>
              </a:rPr>
              <a:t>54  He has helped His servant Israel, In remembrance of His mercy,</a:t>
            </a:r>
          </a:p>
          <a:p>
            <a:r>
              <a:rPr lang="en-US" sz="3200" dirty="0">
                <a:latin typeface="Frutiger 57Cn" charset="0"/>
                <a:cs typeface="Frutiger 57Cn" charset="0"/>
              </a:rPr>
              <a:t>55  As He spoke to our fathers, to Abraham and to his seed forever.”</a:t>
            </a:r>
          </a:p>
          <a:p>
            <a:endParaRPr lang="en-US" sz="3200" dirty="0">
              <a:latin typeface="Frutiger 57Cn" charset="0"/>
              <a:cs typeface="Frutiger 57Cn" charset="0"/>
            </a:endParaRPr>
          </a:p>
          <a:p>
            <a:r>
              <a:rPr lang="en-US" sz="3200" dirty="0">
                <a:latin typeface="Frutiger 57Cn" charset="0"/>
                <a:cs typeface="Frutiger 57Cn" charset="0"/>
              </a:rPr>
              <a:t> </a:t>
            </a:r>
          </a:p>
          <a:p>
            <a:r>
              <a:rPr lang="en-US" sz="3200" dirty="0">
                <a:latin typeface="Frutiger 57Cn" charset="0"/>
                <a:cs typeface="Frutiger 57Cn" charset="0"/>
              </a:rPr>
              <a:t>Psalm 132:11  “The LORD has sworn in truth </a:t>
            </a:r>
            <a:br>
              <a:rPr lang="en-US" sz="3200" dirty="0">
                <a:latin typeface="Frutiger 57Cn" charset="0"/>
                <a:cs typeface="Frutiger 57Cn" charset="0"/>
              </a:rPr>
            </a:br>
            <a:r>
              <a:rPr lang="en-US" sz="3200" dirty="0">
                <a:latin typeface="Frutiger 57Cn" charset="0"/>
                <a:cs typeface="Frutiger 57Cn" charset="0"/>
              </a:rPr>
              <a:t>to David; He will not turn from it: “I will set </a:t>
            </a:r>
            <a:br>
              <a:rPr lang="en-US" sz="3200" dirty="0">
                <a:latin typeface="Frutiger 57Cn" charset="0"/>
                <a:cs typeface="Frutiger 57Cn" charset="0"/>
              </a:rPr>
            </a:br>
            <a:r>
              <a:rPr lang="en-US" sz="3200" dirty="0">
                <a:latin typeface="Frutiger 57Cn" charset="0"/>
                <a:cs typeface="Frutiger 57Cn" charset="0"/>
              </a:rPr>
              <a:t>upon your throne the fruit of your body.”</a:t>
            </a:r>
          </a:p>
          <a:p>
            <a:endParaRPr lang="en-US" sz="3200" dirty="0">
              <a:latin typeface="Frutiger 57Cn" charset="0"/>
              <a:cs typeface="Frutiger 57Cn" charset="0"/>
            </a:endParaRPr>
          </a:p>
          <a:p>
            <a:r>
              <a:rPr lang="en-US" sz="3200" dirty="0">
                <a:latin typeface="Frutiger 57Cn" charset="0"/>
                <a:cs typeface="Frutiger 57Cn" charset="0"/>
              </a:rPr>
              <a:t> </a:t>
            </a:r>
          </a:p>
          <a:p>
            <a:r>
              <a:rPr lang="en-US" sz="3200" dirty="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14:33</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33  And </a:t>
            </a:r>
            <a:r>
              <a:rPr lang="en-US" sz="3200" dirty="0">
                <a:solidFill>
                  <a:srgbClr val="FFFFD0"/>
                </a:solidFill>
                <a:latin typeface="Frutiger 57Cn"/>
                <a:cs typeface="Frutiger 57Cn"/>
              </a:rPr>
              <a:t>He took Peter, James, and John with </a:t>
            </a:r>
            <a:r>
              <a:rPr lang="en-US" sz="3200" dirty="0" smtClean="0">
                <a:solidFill>
                  <a:srgbClr val="FFFFD0"/>
                </a:solidFill>
                <a:latin typeface="Frutiger 57Cn"/>
                <a:cs typeface="Frutiger 57Cn"/>
              </a:rPr>
              <a:t/>
            </a:r>
            <a:br>
              <a:rPr lang="en-US" sz="3200" dirty="0" smtClean="0">
                <a:solidFill>
                  <a:srgbClr val="FFFFD0"/>
                </a:solidFill>
                <a:latin typeface="Frutiger 57Cn"/>
                <a:cs typeface="Frutiger 57Cn"/>
              </a:rPr>
            </a:br>
            <a:r>
              <a:rPr lang="en-US" sz="3200" dirty="0" smtClean="0">
                <a:solidFill>
                  <a:srgbClr val="FFFFD0"/>
                </a:solidFill>
                <a:latin typeface="Frutiger 57Cn"/>
                <a:cs typeface="Frutiger 57Cn"/>
              </a:rPr>
              <a:t>Him</a:t>
            </a:r>
            <a:r>
              <a:rPr lang="en-US" sz="3200" dirty="0">
                <a:solidFill>
                  <a:srgbClr val="FFFFD0"/>
                </a:solidFill>
                <a:latin typeface="Frutiger 57Cn"/>
                <a:cs typeface="Frutiger 57Cn"/>
              </a:rPr>
              <a:t>, </a:t>
            </a:r>
            <a:r>
              <a:rPr lang="en-US" sz="3200" i="1" dirty="0">
                <a:solidFill>
                  <a:srgbClr val="FFFFD0"/>
                </a:solidFill>
                <a:latin typeface="Frutiger 57Cn"/>
                <a:cs typeface="Frutiger 57Cn"/>
              </a:rPr>
              <a:t>and He began to be troubled and deeply distressed</a:t>
            </a:r>
            <a:r>
              <a:rPr lang="en-US" sz="3200" i="1" dirty="0" smtClean="0">
                <a:solidFill>
                  <a:srgbClr val="FFFFD0"/>
                </a:solidFill>
                <a:latin typeface="Frutiger 57Cn"/>
                <a:cs typeface="Frutiger 57Cn"/>
              </a:rPr>
              <a:t>.</a:t>
            </a:r>
          </a:p>
          <a:p>
            <a:endParaRPr lang="en-US" sz="3200" i="1" dirty="0" smtClean="0">
              <a:solidFill>
                <a:srgbClr val="FFFFD0"/>
              </a:solidFill>
              <a:latin typeface="Frutiger 57Cn"/>
              <a:cs typeface="Frutiger 57Cn"/>
            </a:endParaRPr>
          </a:p>
          <a:p>
            <a:pPr algn="ctr"/>
            <a:r>
              <a:rPr lang="en-US" sz="3200" i="1" dirty="0" smtClean="0">
                <a:solidFill>
                  <a:srgbClr val="FFFFD0"/>
                </a:solidFill>
                <a:latin typeface="Frutiger 57Cn"/>
                <a:cs typeface="Frutiger 57Cn"/>
              </a:rPr>
              <a:t>anguished, depressed, full of heaviness </a:t>
            </a:r>
            <a:endParaRPr lang="en-US" sz="3200" i="1" dirty="0">
              <a:solidFill>
                <a:srgbClr val="FFFFD0"/>
              </a:solidFill>
              <a:latin typeface="Frutiger 57Cn"/>
              <a:cs typeface="Frutiger 57Cn"/>
            </a:endParaRPr>
          </a:p>
          <a:p>
            <a:endParaRPr lang="en-US" sz="3200" dirty="0">
              <a:solidFill>
                <a:srgbClr val="FFFFD0"/>
              </a:solidFill>
              <a:latin typeface="Fruitger 57"/>
              <a:cs typeface="Fruitger 57"/>
            </a:endParaRPr>
          </a:p>
        </p:txBody>
      </p:sp>
    </p:spTree>
    <p:extLst>
      <p:ext uri="{BB962C8B-B14F-4D97-AF65-F5344CB8AC3E}">
        <p14:creationId xmlns:p14="http://schemas.microsoft.com/office/powerpoint/2010/main" val="27300519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dirty="0" smtClean="0">
              <a:solidFill>
                <a:srgbClr val="FFFFD0"/>
              </a:solidFill>
              <a:latin typeface="Frutiger 57Cn"/>
              <a:cs typeface="Frutiger 57Cn"/>
            </a:endParaRP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2653524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endParaRPr lang="en-US" sz="3200" dirty="0" smtClean="0">
              <a:solidFill>
                <a:srgbClr val="FFFFD0"/>
              </a:solidFill>
              <a:latin typeface="Frutiger 57Cn"/>
              <a:cs typeface="Frutiger 57Cn"/>
            </a:endParaRP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6464853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p:txBody>
      </p:sp>
    </p:spTree>
    <p:extLst>
      <p:ext uri="{BB962C8B-B14F-4D97-AF65-F5344CB8AC3E}">
        <p14:creationId xmlns:p14="http://schemas.microsoft.com/office/powerpoint/2010/main" val="30504839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olivenre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0"/>
            <a:ext cx="66294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26094874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p:txBody>
      </p:sp>
    </p:spTree>
    <p:extLst>
      <p:ext uri="{BB962C8B-B14F-4D97-AF65-F5344CB8AC3E}">
        <p14:creationId xmlns:p14="http://schemas.microsoft.com/office/powerpoint/2010/main" val="2784177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p:txBody>
      </p:sp>
    </p:spTree>
    <p:extLst>
      <p:ext uri="{BB962C8B-B14F-4D97-AF65-F5344CB8AC3E}">
        <p14:creationId xmlns:p14="http://schemas.microsoft.com/office/powerpoint/2010/main" val="17258097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a:p>
            <a:r>
              <a:rPr lang="en-US" sz="3200" dirty="0" smtClean="0">
                <a:solidFill>
                  <a:srgbClr val="FFFFD0"/>
                </a:solidFill>
                <a:latin typeface="Frutiger 57Cn"/>
                <a:cs typeface="Frutiger 57Cn"/>
              </a:rPr>
              <a:t>• Soon to be denied by His dear friend Peter</a:t>
            </a:r>
          </a:p>
        </p:txBody>
      </p:sp>
    </p:spTree>
    <p:extLst>
      <p:ext uri="{BB962C8B-B14F-4D97-AF65-F5344CB8AC3E}">
        <p14:creationId xmlns:p14="http://schemas.microsoft.com/office/powerpoint/2010/main" val="32648822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a:p>
            <a:r>
              <a:rPr lang="en-US" sz="3200" dirty="0" smtClean="0">
                <a:solidFill>
                  <a:srgbClr val="FFFFD0"/>
                </a:solidFill>
                <a:latin typeface="Frutiger 57Cn"/>
                <a:cs typeface="Frutiger 57Cn"/>
              </a:rPr>
              <a:t>• Soon to be denied by His dear friend Peter</a:t>
            </a:r>
          </a:p>
          <a:p>
            <a:r>
              <a:rPr lang="en-US" sz="3200" dirty="0" smtClean="0">
                <a:solidFill>
                  <a:srgbClr val="FFFFD0"/>
                </a:solidFill>
                <a:latin typeface="Frutiger 57Cn"/>
                <a:cs typeface="Frutiger 57Cn"/>
              </a:rPr>
              <a:t>• Soon to face a sham trial</a:t>
            </a:r>
          </a:p>
        </p:txBody>
      </p:sp>
    </p:spTree>
    <p:extLst>
      <p:ext uri="{BB962C8B-B14F-4D97-AF65-F5344CB8AC3E}">
        <p14:creationId xmlns:p14="http://schemas.microsoft.com/office/powerpoint/2010/main" val="21575833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a:p>
            <a:r>
              <a:rPr lang="en-US" sz="3200" dirty="0" smtClean="0">
                <a:solidFill>
                  <a:srgbClr val="FFFFD0"/>
                </a:solidFill>
                <a:latin typeface="Frutiger 57Cn"/>
                <a:cs typeface="Frutiger 57Cn"/>
              </a:rPr>
              <a:t>• Soon to be denied by His dear friend Peter</a:t>
            </a:r>
          </a:p>
          <a:p>
            <a:r>
              <a:rPr lang="en-US" sz="3200" dirty="0" smtClean="0">
                <a:solidFill>
                  <a:srgbClr val="FFFFD0"/>
                </a:solidFill>
                <a:latin typeface="Frutiger 57Cn"/>
                <a:cs typeface="Frutiger 57Cn"/>
              </a:rPr>
              <a:t>• Soon to face a sham trial</a:t>
            </a:r>
          </a:p>
          <a:p>
            <a:r>
              <a:rPr lang="en-US" sz="3200" dirty="0" smtClean="0">
                <a:solidFill>
                  <a:srgbClr val="FFFFD0"/>
                </a:solidFill>
                <a:latin typeface="Frutiger 57Cn"/>
                <a:cs typeface="Frutiger 57Cn"/>
              </a:rPr>
              <a:t>• Soon to be condemned by the Romans</a:t>
            </a:r>
          </a:p>
        </p:txBody>
      </p:sp>
    </p:spTree>
    <p:extLst>
      <p:ext uri="{BB962C8B-B14F-4D97-AF65-F5344CB8AC3E}">
        <p14:creationId xmlns:p14="http://schemas.microsoft.com/office/powerpoint/2010/main" val="20352235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a:p>
            <a:r>
              <a:rPr lang="en-US" sz="3200" dirty="0" smtClean="0">
                <a:solidFill>
                  <a:srgbClr val="FFFFD0"/>
                </a:solidFill>
                <a:latin typeface="Frutiger 57Cn"/>
                <a:cs typeface="Frutiger 57Cn"/>
              </a:rPr>
              <a:t>• Soon to be denied by His dear friend Peter</a:t>
            </a:r>
          </a:p>
          <a:p>
            <a:r>
              <a:rPr lang="en-US" sz="3200" dirty="0" smtClean="0">
                <a:solidFill>
                  <a:srgbClr val="FFFFD0"/>
                </a:solidFill>
                <a:latin typeface="Frutiger 57Cn"/>
                <a:cs typeface="Frutiger 57Cn"/>
              </a:rPr>
              <a:t>• Soon to face a sham trial</a:t>
            </a:r>
          </a:p>
          <a:p>
            <a:r>
              <a:rPr lang="en-US" sz="3200" dirty="0" smtClean="0">
                <a:solidFill>
                  <a:srgbClr val="FFFFD0"/>
                </a:solidFill>
                <a:latin typeface="Frutiger 57Cn"/>
                <a:cs typeface="Frutiger 57Cn"/>
              </a:rPr>
              <a:t>• Soon to be condemned by the Romans</a:t>
            </a:r>
          </a:p>
          <a:p>
            <a:r>
              <a:rPr lang="en-US" sz="3200" dirty="0" smtClean="0">
                <a:solidFill>
                  <a:srgbClr val="FFFFD0"/>
                </a:solidFill>
                <a:latin typeface="Frutiger 57Cn"/>
                <a:cs typeface="Frutiger 57Cn"/>
              </a:rPr>
              <a:t>• Soon to be bruised and </a:t>
            </a:r>
            <a:r>
              <a:rPr lang="en-US" sz="3200" dirty="0">
                <a:solidFill>
                  <a:srgbClr val="FFFFD0"/>
                </a:solidFill>
                <a:latin typeface="Frutiger 57Cn"/>
                <a:cs typeface="Frutiger 57Cn"/>
              </a:rPr>
              <a:t>disfigured disfigured beyond recognition as a human being</a:t>
            </a:r>
            <a:endParaRPr lang="en-US" sz="3200" dirty="0" smtClean="0">
              <a:solidFill>
                <a:srgbClr val="FFFFD0"/>
              </a:solidFill>
              <a:latin typeface="Frutiger 57Cn"/>
              <a:cs typeface="Frutiger 57Cn"/>
            </a:endParaRPr>
          </a:p>
        </p:txBody>
      </p:sp>
    </p:spTree>
    <p:extLst>
      <p:ext uri="{BB962C8B-B14F-4D97-AF65-F5344CB8AC3E}">
        <p14:creationId xmlns:p14="http://schemas.microsoft.com/office/powerpoint/2010/main" val="17400368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Rejected by His hometown of Nazareth</a:t>
            </a:r>
          </a:p>
          <a:p>
            <a:r>
              <a:rPr lang="en-US" sz="3200" dirty="0" smtClean="0">
                <a:solidFill>
                  <a:srgbClr val="FFFFD0"/>
                </a:solidFill>
                <a:latin typeface="Frutiger 57Cn"/>
                <a:cs typeface="Frutiger 57Cn"/>
              </a:rPr>
              <a:t>• Rejected by the towns where He taught</a:t>
            </a:r>
          </a:p>
          <a:p>
            <a:r>
              <a:rPr lang="en-US" sz="3200" dirty="0" smtClean="0">
                <a:solidFill>
                  <a:srgbClr val="FFFFD0"/>
                </a:solidFill>
                <a:latin typeface="Frutiger 57Cn"/>
                <a:cs typeface="Frutiger 57Cn"/>
              </a:rPr>
              <a:t>• Rejected by His beloved Jerusalem</a:t>
            </a:r>
          </a:p>
          <a:p>
            <a:r>
              <a:rPr lang="en-US" sz="3200" dirty="0" smtClean="0">
                <a:solidFill>
                  <a:srgbClr val="FFFFD0"/>
                </a:solidFill>
                <a:latin typeface="Frutiger 57Cn"/>
                <a:cs typeface="Frutiger 57Cn"/>
              </a:rPr>
              <a:t>• Rejected by His half-brothers and sisters</a:t>
            </a:r>
          </a:p>
          <a:p>
            <a:r>
              <a:rPr lang="en-US" sz="3200" dirty="0" smtClean="0">
                <a:solidFill>
                  <a:srgbClr val="FFFFD0"/>
                </a:solidFill>
                <a:latin typeface="Frutiger 57Cn"/>
                <a:cs typeface="Frutiger 57Cn"/>
              </a:rPr>
              <a:t>• Soon to be rejected by His disciples</a:t>
            </a:r>
          </a:p>
          <a:p>
            <a:r>
              <a:rPr lang="en-US" sz="3200" dirty="0" smtClean="0">
                <a:solidFill>
                  <a:srgbClr val="FFFFD0"/>
                </a:solidFill>
                <a:latin typeface="Frutiger 57Cn"/>
                <a:cs typeface="Frutiger 57Cn"/>
              </a:rPr>
              <a:t>• Soon to be denied by His dear friend Peter</a:t>
            </a:r>
          </a:p>
          <a:p>
            <a:r>
              <a:rPr lang="en-US" sz="3200" dirty="0" smtClean="0">
                <a:solidFill>
                  <a:srgbClr val="FFFFD0"/>
                </a:solidFill>
                <a:latin typeface="Frutiger 57Cn"/>
                <a:cs typeface="Frutiger 57Cn"/>
              </a:rPr>
              <a:t>• Soon to face a sham trial</a:t>
            </a:r>
          </a:p>
          <a:p>
            <a:r>
              <a:rPr lang="en-US" sz="3200" dirty="0" smtClean="0">
                <a:solidFill>
                  <a:srgbClr val="FFFFD0"/>
                </a:solidFill>
                <a:latin typeface="Frutiger 57Cn"/>
                <a:cs typeface="Frutiger 57Cn"/>
              </a:rPr>
              <a:t>• Soon to be condemned by the Romans</a:t>
            </a:r>
          </a:p>
          <a:p>
            <a:r>
              <a:rPr lang="en-US" sz="3200" dirty="0" smtClean="0">
                <a:solidFill>
                  <a:srgbClr val="FFFFD0"/>
                </a:solidFill>
                <a:latin typeface="Frutiger 57Cn"/>
                <a:cs typeface="Frutiger 57Cn"/>
              </a:rPr>
              <a:t>• Soon to be bruised and disfigured beyond recognition as a human being</a:t>
            </a:r>
          </a:p>
          <a:p>
            <a:r>
              <a:rPr lang="en-US" sz="3200" dirty="0" smtClean="0">
                <a:solidFill>
                  <a:srgbClr val="FFFFD0"/>
                </a:solidFill>
                <a:latin typeface="Frutiger 57Cn"/>
                <a:cs typeface="Frutiger 57Cn"/>
              </a:rPr>
              <a:t>• Soon to be ridiculed and humiliated, spat upon</a:t>
            </a:r>
          </a:p>
        </p:txBody>
      </p:sp>
    </p:spTree>
    <p:extLst>
      <p:ext uri="{BB962C8B-B14F-4D97-AF65-F5344CB8AC3E}">
        <p14:creationId xmlns:p14="http://schemas.microsoft.com/office/powerpoint/2010/main" val="18952192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Soon to be sacrificed as the Lamb of God</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8682725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Soon to be sacrificed as the Lamb of God</a:t>
            </a:r>
          </a:p>
          <a:p>
            <a:r>
              <a:rPr lang="en-US" sz="3200" dirty="0" smtClean="0">
                <a:solidFill>
                  <a:srgbClr val="FFFFD0"/>
                </a:solidFill>
                <a:latin typeface="Frutiger 57Cn"/>
                <a:cs typeface="Frutiger 57Cn"/>
              </a:rPr>
              <a:t>• He, the Creator and </a:t>
            </a:r>
            <a:r>
              <a:rPr lang="en-US" sz="3200" dirty="0" err="1" smtClean="0">
                <a:solidFill>
                  <a:srgbClr val="FFFFD0"/>
                </a:solidFill>
                <a:latin typeface="Frutiger 57Cn"/>
                <a:cs typeface="Frutiger 57Cn"/>
              </a:rPr>
              <a:t>Lifegiver</a:t>
            </a:r>
            <a:r>
              <a:rPr lang="en-US" sz="3200" dirty="0" smtClean="0">
                <a:solidFill>
                  <a:srgbClr val="FFFFD0"/>
                </a:solidFill>
                <a:latin typeface="Frutiger 57Cn"/>
                <a:cs typeface="Frutiger 57Cn"/>
              </a:rPr>
              <a:t>, would soon die</a:t>
            </a: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41675751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zaatar-pesto-w-veg-p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What were the weights?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 Soon to be sacrificed as the Lamb of God</a:t>
            </a:r>
          </a:p>
          <a:p>
            <a:r>
              <a:rPr lang="en-US" sz="3200" dirty="0" smtClean="0">
                <a:solidFill>
                  <a:srgbClr val="FFFFD0"/>
                </a:solidFill>
                <a:latin typeface="Frutiger 57Cn"/>
                <a:cs typeface="Frutiger 57Cn"/>
              </a:rPr>
              <a:t>• He, the Creator and </a:t>
            </a:r>
            <a:r>
              <a:rPr lang="en-US" sz="3200" dirty="0" err="1" smtClean="0">
                <a:solidFill>
                  <a:srgbClr val="FFFFD0"/>
                </a:solidFill>
                <a:latin typeface="Frutiger 57Cn"/>
                <a:cs typeface="Frutiger 57Cn"/>
              </a:rPr>
              <a:t>Lifegiver</a:t>
            </a:r>
            <a:r>
              <a:rPr lang="en-US" sz="3200" dirty="0" smtClean="0">
                <a:solidFill>
                  <a:srgbClr val="FFFFD0"/>
                </a:solidFill>
                <a:latin typeface="Frutiger 57Cn"/>
                <a:cs typeface="Frutiger 57Cn"/>
              </a:rPr>
              <a:t>, would soon die</a:t>
            </a:r>
          </a:p>
          <a:p>
            <a:r>
              <a:rPr lang="en-US" sz="3200" dirty="0" smtClean="0">
                <a:solidFill>
                  <a:srgbClr val="FFFFD0"/>
                </a:solidFill>
                <a:latin typeface="Frutiger 57Cn"/>
                <a:cs typeface="Frutiger 57Cn"/>
              </a:rPr>
              <a:t>• The weight of the world was upon Him</a:t>
            </a:r>
          </a:p>
          <a:p>
            <a:endParaRPr lang="en-US" sz="3200" dirty="0" smtClean="0">
              <a:solidFill>
                <a:srgbClr val="FFFFD0"/>
              </a:solidFill>
              <a:latin typeface="Frutiger 57Cn"/>
              <a:cs typeface="Frutiger 57Cn"/>
            </a:endParaRP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39125711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Luke 22:41-44</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41  And </a:t>
            </a:r>
            <a:r>
              <a:rPr lang="en-US" sz="3200" dirty="0">
                <a:solidFill>
                  <a:srgbClr val="FFFFD0"/>
                </a:solidFill>
                <a:latin typeface="Frutiger 57Cn"/>
                <a:cs typeface="Frutiger 57Cn"/>
              </a:rPr>
              <a:t>He was withdrawn from them about a stone’s throw, and He knelt down and prayed,</a:t>
            </a:r>
          </a:p>
          <a:p>
            <a:r>
              <a:rPr lang="en-US" sz="3200" dirty="0" smtClean="0">
                <a:solidFill>
                  <a:srgbClr val="FFFFD0"/>
                </a:solidFill>
                <a:latin typeface="Frutiger 57Cn"/>
                <a:cs typeface="Frutiger 57Cn"/>
              </a:rPr>
              <a:t>42  saying</a:t>
            </a:r>
            <a:r>
              <a:rPr lang="en-US" sz="3200" dirty="0">
                <a:solidFill>
                  <a:srgbClr val="FFFFD0"/>
                </a:solidFill>
                <a:latin typeface="Frutiger 57Cn"/>
                <a:cs typeface="Frutiger 57Cn"/>
              </a:rPr>
              <a:t>, “Father, if it is Your will, take this cup away from Me; nevertheless not My will, but Yours, be done.”</a:t>
            </a:r>
          </a:p>
          <a:p>
            <a:r>
              <a:rPr lang="en-US" sz="3200" dirty="0" smtClean="0">
                <a:solidFill>
                  <a:srgbClr val="FFFFD0"/>
                </a:solidFill>
                <a:latin typeface="Frutiger 57Cn"/>
                <a:cs typeface="Frutiger 57Cn"/>
              </a:rPr>
              <a:t>43 </a:t>
            </a:r>
            <a:r>
              <a:rPr lang="en-US" sz="3200" dirty="0">
                <a:solidFill>
                  <a:srgbClr val="FFFFD0"/>
                </a:solidFill>
                <a:latin typeface="Frutiger 57Cn"/>
                <a:cs typeface="Frutiger 57Cn"/>
              </a:rPr>
              <a:t>Then </a:t>
            </a:r>
            <a:r>
              <a:rPr lang="en-US" sz="3200" i="1" dirty="0">
                <a:solidFill>
                  <a:srgbClr val="FFFFD0"/>
                </a:solidFill>
                <a:latin typeface="Frutiger 57Cn"/>
                <a:cs typeface="Frutiger 57Cn"/>
              </a:rPr>
              <a:t>an angel appeared to Him</a:t>
            </a:r>
            <a:r>
              <a:rPr lang="en-US" sz="3200" dirty="0">
                <a:solidFill>
                  <a:srgbClr val="FFFFD0"/>
                </a:solidFill>
                <a:latin typeface="Frutiger 57Cn"/>
                <a:cs typeface="Frutiger 57Cn"/>
              </a:rPr>
              <a:t> from heaven, strengthening Him.</a:t>
            </a:r>
          </a:p>
          <a:p>
            <a:r>
              <a:rPr lang="en-US" sz="3200" dirty="0" smtClean="0">
                <a:solidFill>
                  <a:srgbClr val="FFFFD0"/>
                </a:solidFill>
                <a:latin typeface="Frutiger 57Cn"/>
                <a:cs typeface="Frutiger 57Cn"/>
              </a:rPr>
              <a:t>44 </a:t>
            </a:r>
            <a:r>
              <a:rPr lang="en-US" sz="3200" dirty="0">
                <a:solidFill>
                  <a:srgbClr val="FFFFD0"/>
                </a:solidFill>
                <a:latin typeface="Frutiger 57Cn"/>
                <a:cs typeface="Frutiger 57Cn"/>
              </a:rPr>
              <a:t>And being in agony, </a:t>
            </a:r>
            <a:r>
              <a:rPr lang="en-US" sz="3200" i="1" dirty="0">
                <a:solidFill>
                  <a:srgbClr val="FFFFD0"/>
                </a:solidFill>
                <a:latin typeface="Frutiger 57Cn"/>
                <a:cs typeface="Frutiger 57Cn"/>
              </a:rPr>
              <a:t>He prayed more earnestly.</a:t>
            </a:r>
            <a:r>
              <a:rPr lang="en-US" sz="3200" dirty="0">
                <a:solidFill>
                  <a:srgbClr val="FFFFD0"/>
                </a:solidFill>
                <a:latin typeface="Frutiger 57Cn"/>
                <a:cs typeface="Frutiger 57Cn"/>
              </a:rPr>
              <a:t> </a:t>
            </a:r>
          </a:p>
          <a:p>
            <a:r>
              <a:rPr lang="en-US" sz="3200" dirty="0" smtClean="0">
                <a:solidFill>
                  <a:srgbClr val="FFFFD0"/>
                </a:solidFill>
                <a:latin typeface="Frutiger 57Cn"/>
                <a:cs typeface="Frutiger 57Cn"/>
              </a:rPr>
              <a:t>Then </a:t>
            </a:r>
            <a:r>
              <a:rPr lang="en-US" sz="3200" dirty="0">
                <a:solidFill>
                  <a:srgbClr val="FFFFD0"/>
                </a:solidFill>
                <a:latin typeface="Frutiger 57Cn"/>
                <a:cs typeface="Frutiger 57Cn"/>
              </a:rPr>
              <a:t>His sweat became like </a:t>
            </a:r>
            <a:r>
              <a:rPr lang="en-US" sz="3200" i="1" dirty="0">
                <a:solidFill>
                  <a:srgbClr val="FFFFD0"/>
                </a:solidFill>
                <a:latin typeface="Frutiger 57Cn"/>
                <a:cs typeface="Frutiger 57Cn"/>
              </a:rPr>
              <a:t>great drops of blood </a:t>
            </a:r>
            <a:r>
              <a:rPr lang="en-US" sz="3200" dirty="0">
                <a:solidFill>
                  <a:srgbClr val="FFFFD0"/>
                </a:solidFill>
                <a:latin typeface="Frutiger 57Cn"/>
                <a:cs typeface="Frutiger 57Cn"/>
              </a:rPr>
              <a:t>falling down to the ground.</a:t>
            </a: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26518521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Luke 22:41-44</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41  And </a:t>
            </a:r>
            <a:r>
              <a:rPr lang="en-US" sz="3200" dirty="0">
                <a:solidFill>
                  <a:srgbClr val="FFFFD0"/>
                </a:solidFill>
                <a:latin typeface="Frutiger 57Cn"/>
                <a:cs typeface="Frutiger 57Cn"/>
              </a:rPr>
              <a:t>He was withdrawn from them about a stone’s throw, and He knelt down and prayed,</a:t>
            </a:r>
          </a:p>
          <a:p>
            <a:r>
              <a:rPr lang="en-US" sz="3200" dirty="0" smtClean="0">
                <a:solidFill>
                  <a:srgbClr val="FFFFD0"/>
                </a:solidFill>
                <a:latin typeface="Frutiger 57Cn"/>
                <a:cs typeface="Frutiger 57Cn"/>
              </a:rPr>
              <a:t>42  saying</a:t>
            </a:r>
            <a:r>
              <a:rPr lang="en-US" sz="3200" dirty="0">
                <a:solidFill>
                  <a:srgbClr val="FFFFD0"/>
                </a:solidFill>
                <a:latin typeface="Frutiger 57Cn"/>
                <a:cs typeface="Frutiger 57Cn"/>
              </a:rPr>
              <a:t>, “Father, if it is Your will, take this cup away from Me; nevertheless not My will, but Yours, be done.”</a:t>
            </a:r>
          </a:p>
          <a:p>
            <a:r>
              <a:rPr lang="en-US" sz="3200" dirty="0" smtClean="0">
                <a:solidFill>
                  <a:srgbClr val="FFFFD0"/>
                </a:solidFill>
                <a:latin typeface="Frutiger 57Cn"/>
                <a:cs typeface="Frutiger 57Cn"/>
              </a:rPr>
              <a:t>43 </a:t>
            </a:r>
            <a:r>
              <a:rPr lang="en-US" sz="3200" dirty="0">
                <a:solidFill>
                  <a:srgbClr val="FFFFD0"/>
                </a:solidFill>
                <a:latin typeface="Frutiger 57Cn"/>
                <a:cs typeface="Frutiger 57Cn"/>
              </a:rPr>
              <a:t>Then </a:t>
            </a:r>
            <a:r>
              <a:rPr lang="en-US" sz="3200" i="1" dirty="0">
                <a:solidFill>
                  <a:srgbClr val="FFFFD0"/>
                </a:solidFill>
                <a:latin typeface="Frutiger 57Cn"/>
                <a:cs typeface="Frutiger 57Cn"/>
              </a:rPr>
              <a:t>an angel appeared to Him</a:t>
            </a:r>
            <a:r>
              <a:rPr lang="en-US" sz="3200" dirty="0">
                <a:solidFill>
                  <a:srgbClr val="FFFFD0"/>
                </a:solidFill>
                <a:latin typeface="Frutiger 57Cn"/>
                <a:cs typeface="Frutiger 57Cn"/>
              </a:rPr>
              <a:t> from heaven, strengthening Him.</a:t>
            </a:r>
          </a:p>
          <a:p>
            <a:r>
              <a:rPr lang="en-US" sz="3200" dirty="0" smtClean="0">
                <a:solidFill>
                  <a:srgbClr val="FFFFD0"/>
                </a:solidFill>
                <a:latin typeface="Frutiger 57Cn"/>
                <a:cs typeface="Frutiger 57Cn"/>
              </a:rPr>
              <a:t>44 </a:t>
            </a:r>
            <a:r>
              <a:rPr lang="en-US" sz="3200" dirty="0">
                <a:solidFill>
                  <a:srgbClr val="FFFFD0"/>
                </a:solidFill>
                <a:latin typeface="Frutiger 57Cn"/>
                <a:cs typeface="Frutiger 57Cn"/>
              </a:rPr>
              <a:t>And being in agony, </a:t>
            </a:r>
            <a:r>
              <a:rPr lang="en-US" sz="3200" i="1" dirty="0">
                <a:solidFill>
                  <a:srgbClr val="FFFFD0"/>
                </a:solidFill>
                <a:latin typeface="Frutiger 57Cn"/>
                <a:cs typeface="Frutiger 57Cn"/>
              </a:rPr>
              <a:t>He prayed more earnestly.</a:t>
            </a:r>
            <a:r>
              <a:rPr lang="en-US" sz="3200" dirty="0">
                <a:solidFill>
                  <a:srgbClr val="FFFFD0"/>
                </a:solidFill>
                <a:latin typeface="Frutiger 57Cn"/>
                <a:cs typeface="Frutiger 57Cn"/>
              </a:rPr>
              <a:t> </a:t>
            </a:r>
          </a:p>
          <a:p>
            <a:r>
              <a:rPr lang="en-US" sz="3200" dirty="0" smtClean="0">
                <a:solidFill>
                  <a:srgbClr val="FFFFD0"/>
                </a:solidFill>
                <a:latin typeface="Frutiger 57Cn"/>
                <a:cs typeface="Frutiger 57Cn"/>
              </a:rPr>
              <a:t>Then </a:t>
            </a:r>
            <a:r>
              <a:rPr lang="en-US" sz="3200" dirty="0">
                <a:solidFill>
                  <a:srgbClr val="FFFFD0"/>
                </a:solidFill>
                <a:latin typeface="Frutiger 57Cn"/>
                <a:cs typeface="Frutiger 57Cn"/>
              </a:rPr>
              <a:t>His sweat became like </a:t>
            </a:r>
            <a:r>
              <a:rPr lang="en-US" sz="3200" i="1" dirty="0">
                <a:solidFill>
                  <a:srgbClr val="FFFFD0"/>
                </a:solidFill>
                <a:latin typeface="Frutiger 57Cn"/>
                <a:cs typeface="Frutiger 57Cn"/>
              </a:rPr>
              <a:t>great drops of blood </a:t>
            </a:r>
            <a:r>
              <a:rPr lang="en-US" sz="3200" dirty="0">
                <a:solidFill>
                  <a:srgbClr val="FFFFD0"/>
                </a:solidFill>
                <a:latin typeface="Frutiger 57Cn"/>
                <a:cs typeface="Frutiger 57Cn"/>
              </a:rPr>
              <a:t>falling down to the ground</a:t>
            </a:r>
            <a:r>
              <a:rPr lang="en-US" sz="3200" dirty="0" smtClean="0">
                <a:solidFill>
                  <a:srgbClr val="FFFFD0"/>
                </a:solidFill>
                <a:latin typeface="Frutiger 57Cn"/>
                <a:cs typeface="Frutiger 57Cn"/>
              </a:rPr>
              <a:t>. </a:t>
            </a:r>
            <a:r>
              <a:rPr lang="en-US" sz="3200" i="1" dirty="0" smtClean="0">
                <a:solidFill>
                  <a:srgbClr val="FDC910"/>
                </a:solidFill>
                <a:latin typeface="Frutiger 57Cn"/>
                <a:cs typeface="Frutiger 57Cn"/>
              </a:rPr>
              <a:t>= </a:t>
            </a:r>
            <a:r>
              <a:rPr lang="en-US" sz="3200" i="1" dirty="0" err="1" smtClean="0">
                <a:solidFill>
                  <a:srgbClr val="FDC910"/>
                </a:solidFill>
                <a:latin typeface="Frutiger 57Cn"/>
                <a:cs typeface="Frutiger 57Cn"/>
              </a:rPr>
              <a:t>haematidrosis</a:t>
            </a:r>
            <a:endParaRPr lang="en-US" sz="3200" i="1" dirty="0">
              <a:solidFill>
                <a:srgbClr val="FDC91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658457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OlivePressScrewJuic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14:34</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34  Then </a:t>
            </a:r>
            <a:r>
              <a:rPr lang="en-US" sz="3200" dirty="0">
                <a:solidFill>
                  <a:srgbClr val="FFFFD0"/>
                </a:solidFill>
                <a:latin typeface="Frutiger 57Cn"/>
                <a:cs typeface="Frutiger 57Cn"/>
              </a:rPr>
              <a:t>He said to them, “My soul is exceedingly sorrowful, even to death. Stay here and watch.”</a:t>
            </a:r>
          </a:p>
          <a:p>
            <a:r>
              <a:rPr lang="en-US" sz="3200" dirty="0" smtClean="0">
                <a:solidFill>
                  <a:srgbClr val="FFFFD0"/>
                </a:solidFill>
                <a:latin typeface="Frutiger 57Cn"/>
                <a:cs typeface="Frutiger 57Cn"/>
              </a:rPr>
              <a:t>35  </a:t>
            </a:r>
            <a:r>
              <a:rPr lang="en-US" sz="3200" dirty="0">
                <a:solidFill>
                  <a:srgbClr val="FFFFD0"/>
                </a:solidFill>
                <a:latin typeface="Frutiger 57Cn"/>
                <a:cs typeface="Frutiger 57Cn"/>
              </a:rPr>
              <a:t>He went a little farther, and fell on the ground, </a:t>
            </a:r>
            <a:r>
              <a:rPr lang="en-US" sz="3200" dirty="0" smtClean="0">
                <a:solidFill>
                  <a:srgbClr val="FFFFD0"/>
                </a:solidFill>
                <a:latin typeface="Frutiger 57Cn"/>
                <a:cs typeface="Frutiger 57Cn"/>
              </a:rPr>
              <a:t>and </a:t>
            </a:r>
            <a:r>
              <a:rPr lang="en-US" sz="3200" dirty="0">
                <a:solidFill>
                  <a:srgbClr val="FFFFD0"/>
                </a:solidFill>
                <a:latin typeface="Frutiger 57Cn"/>
                <a:cs typeface="Frutiger 57Cn"/>
              </a:rPr>
              <a:t>prayed that if it were possible, the hour might pass from Him.</a:t>
            </a:r>
          </a:p>
          <a:p>
            <a:r>
              <a:rPr lang="en-US" sz="3200" dirty="0">
                <a:solidFill>
                  <a:srgbClr val="FFFFD0"/>
                </a:solidFill>
                <a:latin typeface="Frutiger 57Cn"/>
                <a:cs typeface="Frutiger 57Cn"/>
              </a:rPr>
              <a:t>36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He said, “Abba, Father, all things are possible for You. Take this cup away from Me; </a:t>
            </a:r>
            <a:r>
              <a:rPr lang="en-US" sz="3200" dirty="0" smtClean="0">
                <a:solidFill>
                  <a:srgbClr val="FFFFD0"/>
                </a:solidFill>
                <a:latin typeface="Frutiger 57Cn"/>
                <a:cs typeface="Frutiger 57Cn"/>
              </a:rPr>
              <a:t>nevertheless</a:t>
            </a:r>
            <a:r>
              <a:rPr lang="en-US" sz="3200" dirty="0">
                <a:solidFill>
                  <a:srgbClr val="FFFFD0"/>
                </a:solidFill>
                <a:latin typeface="Frutiger 57Cn"/>
                <a:cs typeface="Frutiger 57Cn"/>
              </a:rPr>
              <a:t>, not what I will, but what You will.”</a:t>
            </a: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24895774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1 Peter 3:18</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18  </a:t>
            </a:r>
            <a:r>
              <a:rPr lang="en-US" sz="3200" dirty="0">
                <a:solidFill>
                  <a:srgbClr val="FFFFD0"/>
                </a:solidFill>
                <a:latin typeface="Frutiger 57Cn"/>
                <a:cs typeface="Frutiger 57Cn"/>
              </a:rPr>
              <a:t>For Christ died for sins once for all, the righteous for the unrighteous, to bring you to God</a:t>
            </a:r>
            <a:r>
              <a:rPr lang="en-US" sz="3200" dirty="0" smtClean="0">
                <a:solidFill>
                  <a:srgbClr val="FFFFD0"/>
                </a:solidFill>
                <a:latin typeface="Frutiger 57Cn"/>
                <a:cs typeface="Frutiger 57Cn"/>
              </a:rPr>
              <a:t>. (NIV) </a:t>
            </a:r>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40697929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Menorah Temple Priest_prepares_the_Menorah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0"/>
            <a:ext cx="5280025"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1784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0" y="1588"/>
            <a:ext cx="9144000" cy="6858000"/>
          </a:xfrm>
          <a:prstGeom prst="rect">
            <a:avLst/>
          </a:prstGeom>
          <a:solidFill>
            <a:srgbClr val="0D0D0D"/>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solidFill>
                <a:srgbClr val="0D0D0D"/>
              </a:solidFill>
            </a:endParaRPr>
          </a:p>
        </p:txBody>
      </p:sp>
      <p:pic>
        <p:nvPicPr>
          <p:cNvPr id="48130" name="Picture 5" descr="Herod's Temple painting front view.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5654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7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en2006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9144000" cy="600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128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good-samari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00"/>
            <a:ext cx="9144000"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690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Manicure-At-Ho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0"/>
            <a:ext cx="6584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4978485832_41092cd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0"/>
            <a:ext cx="78184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Manicure-At-Ho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0"/>
            <a:ext cx="6584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48409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lamp_herodion_fjenki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09955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77238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amp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8379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14:37-39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37 </a:t>
            </a:r>
            <a:r>
              <a:rPr lang="en-US" sz="3200" dirty="0" smtClean="0">
                <a:solidFill>
                  <a:srgbClr val="FFFFD0"/>
                </a:solidFill>
                <a:latin typeface="Frutiger 57Cn"/>
                <a:cs typeface="Frutiger 57Cn"/>
              </a:rPr>
              <a:t> Then </a:t>
            </a:r>
            <a:r>
              <a:rPr lang="en-US" sz="3200" dirty="0">
                <a:solidFill>
                  <a:srgbClr val="FFFFD0"/>
                </a:solidFill>
                <a:latin typeface="Frutiger 57Cn"/>
                <a:cs typeface="Frutiger 57Cn"/>
              </a:rPr>
              <a:t>He came and found them sleeping, and said to Peter, “Simon, are you sleeping? Could you not watch one hour?</a:t>
            </a:r>
          </a:p>
          <a:p>
            <a:r>
              <a:rPr lang="en-US" sz="3200" dirty="0">
                <a:solidFill>
                  <a:srgbClr val="FFFFD0"/>
                </a:solidFill>
                <a:latin typeface="Frutiger 57Cn"/>
                <a:cs typeface="Frutiger 57Cn"/>
              </a:rPr>
              <a:t>38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Watch and pray, lest you enter into temptation. The spirit indeed is willing, but the flesh is weak.”</a:t>
            </a:r>
          </a:p>
          <a:p>
            <a:r>
              <a:rPr lang="en-US" sz="3200" dirty="0">
                <a:solidFill>
                  <a:srgbClr val="FFFFD0"/>
                </a:solidFill>
                <a:latin typeface="Frutiger 57Cn"/>
                <a:cs typeface="Frutiger 57Cn"/>
              </a:rPr>
              <a:t>39 </a:t>
            </a:r>
            <a:r>
              <a:rPr lang="en-US" sz="3200" dirty="0" smtClean="0">
                <a:solidFill>
                  <a:srgbClr val="FFFFD0"/>
                </a:solidFill>
                <a:latin typeface="Frutiger 57Cn"/>
                <a:cs typeface="Frutiger 57Cn"/>
              </a:rPr>
              <a:t> Again </a:t>
            </a:r>
            <a:r>
              <a:rPr lang="en-US" sz="3200" dirty="0">
                <a:solidFill>
                  <a:srgbClr val="FFFFD0"/>
                </a:solidFill>
                <a:latin typeface="Frutiger 57Cn"/>
                <a:cs typeface="Frutiger 57Cn"/>
              </a:rPr>
              <a:t>He went away and prayed, and spoke the same words.</a:t>
            </a: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8630976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14:37-39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37 </a:t>
            </a:r>
            <a:r>
              <a:rPr lang="en-US" sz="3200" dirty="0" smtClean="0">
                <a:solidFill>
                  <a:srgbClr val="FFFFD0"/>
                </a:solidFill>
                <a:latin typeface="Frutiger 57Cn"/>
                <a:cs typeface="Frutiger 57Cn"/>
              </a:rPr>
              <a:t> Then </a:t>
            </a:r>
            <a:r>
              <a:rPr lang="en-US" sz="3200" dirty="0">
                <a:solidFill>
                  <a:srgbClr val="FFFFD0"/>
                </a:solidFill>
                <a:latin typeface="Frutiger 57Cn"/>
                <a:cs typeface="Frutiger 57Cn"/>
              </a:rPr>
              <a:t>He came and found them sleeping, and said to Peter, “Simon, are you sleeping? Could you not watch one hour?</a:t>
            </a:r>
          </a:p>
          <a:p>
            <a:r>
              <a:rPr lang="en-US" sz="3200" dirty="0">
                <a:solidFill>
                  <a:srgbClr val="FFFFD0"/>
                </a:solidFill>
                <a:latin typeface="Frutiger 57Cn"/>
                <a:cs typeface="Frutiger 57Cn"/>
              </a:rPr>
              <a:t>38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Watch and pray, lest you enter into temptation. The spirit indeed is willing, but the flesh is weak.”</a:t>
            </a:r>
          </a:p>
          <a:p>
            <a:pPr marL="514350" indent="-514350">
              <a:buAutoNum type="arabicPlain" startAt="39"/>
            </a:pPr>
            <a:r>
              <a:rPr lang="en-US" sz="3200" dirty="0" smtClean="0">
                <a:solidFill>
                  <a:srgbClr val="FFFFD0"/>
                </a:solidFill>
                <a:latin typeface="Frutiger 57Cn"/>
                <a:cs typeface="Frutiger 57Cn"/>
              </a:rPr>
              <a:t>Again </a:t>
            </a:r>
            <a:r>
              <a:rPr lang="en-US" sz="3200" dirty="0">
                <a:solidFill>
                  <a:srgbClr val="FFFFD0"/>
                </a:solidFill>
                <a:latin typeface="Frutiger 57Cn"/>
                <a:cs typeface="Frutiger 57Cn"/>
              </a:rPr>
              <a:t>He went away and prayed, </a:t>
            </a:r>
            <a:r>
              <a:rPr lang="en-US" sz="3200">
                <a:solidFill>
                  <a:srgbClr val="FFFFD0"/>
                </a:solidFill>
                <a:latin typeface="Frutiger 57Cn"/>
                <a:cs typeface="Frutiger 57Cn"/>
              </a:rPr>
              <a:t>and </a:t>
            </a:r>
            <a:r>
              <a:rPr lang="en-US" sz="3200" smtClean="0">
                <a:solidFill>
                  <a:srgbClr val="FFFFD0"/>
                </a:solidFill>
                <a:latin typeface="Frutiger 57Cn"/>
                <a:cs typeface="Frutiger 57Cn"/>
              </a:rPr>
              <a:t>spoke</a:t>
            </a:r>
          </a:p>
          <a:p>
            <a:r>
              <a:rPr lang="en-US" sz="3200" smtClean="0">
                <a:solidFill>
                  <a:srgbClr val="FFFFD0"/>
                </a:solidFill>
                <a:latin typeface="Frutiger 57Cn"/>
                <a:cs typeface="Frutiger 57Cn"/>
              </a:rPr>
              <a:t>the </a:t>
            </a:r>
            <a:r>
              <a:rPr lang="en-US" sz="3200" dirty="0">
                <a:solidFill>
                  <a:srgbClr val="FFFFD0"/>
                </a:solidFill>
                <a:latin typeface="Frutiger 57Cn"/>
                <a:cs typeface="Frutiger 57Cn"/>
              </a:rPr>
              <a:t>same words</a:t>
            </a:r>
            <a:r>
              <a:rPr lang="en-US" sz="3200" dirty="0" smtClean="0">
                <a:solidFill>
                  <a:srgbClr val="FFFFD0"/>
                </a:solidFill>
                <a:latin typeface="Frutiger 57Cn"/>
                <a:cs typeface="Frutiger 57Cn"/>
              </a:rPr>
              <a:t>. </a:t>
            </a:r>
          </a:p>
          <a:p>
            <a:r>
              <a:rPr lang="en-US" sz="3200" dirty="0" smtClean="0">
                <a:solidFill>
                  <a:srgbClr val="FDC910"/>
                </a:solidFill>
                <a:latin typeface="Frutiger 57Cn"/>
                <a:cs typeface="Frutiger 57Cn"/>
              </a:rPr>
              <a:t>“Abba, Father . . . Take this cup away from Me; nevertheless, not what I will, but what You will.”</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3389713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John 10:17-18</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17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Therefore My Father loves Me, because I lay down My life that I may take it again.</a:t>
            </a:r>
          </a:p>
          <a:p>
            <a:r>
              <a:rPr lang="en-US" sz="3200" dirty="0">
                <a:solidFill>
                  <a:srgbClr val="FFFFD0"/>
                </a:solidFill>
                <a:latin typeface="Frutiger 57Cn"/>
                <a:cs typeface="Frutiger 57Cn"/>
              </a:rPr>
              <a:t>18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No one takes it from Me, but I lay it down of Myself.</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4832606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Mark 14:40</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40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when He returned, He found them asleep again, for their eyes were heavy; and they did not know what to answer Him.</a:t>
            </a:r>
          </a:p>
          <a:p>
            <a:r>
              <a:rPr lang="en-US" sz="3200" dirty="0">
                <a:solidFill>
                  <a:srgbClr val="FFFFD0"/>
                </a:solidFill>
                <a:latin typeface="Frutiger 57Cn"/>
                <a:cs typeface="Frutiger 57Cn"/>
              </a:rPr>
              <a:t>41 </a:t>
            </a:r>
            <a:r>
              <a:rPr lang="en-US" sz="3200" dirty="0" smtClean="0">
                <a:solidFill>
                  <a:srgbClr val="FFFFD0"/>
                </a:solidFill>
                <a:latin typeface="Frutiger 57Cn"/>
                <a:cs typeface="Frutiger 57Cn"/>
              </a:rPr>
              <a:t> Then </a:t>
            </a:r>
            <a:r>
              <a:rPr lang="en-US" sz="3200" dirty="0">
                <a:solidFill>
                  <a:srgbClr val="FFFFD0"/>
                </a:solidFill>
                <a:latin typeface="Frutiger 57Cn"/>
                <a:cs typeface="Frutiger 57Cn"/>
              </a:rPr>
              <a:t>He came the third time </a:t>
            </a:r>
            <a:r>
              <a:rPr lang="en-US" sz="3200" dirty="0" smtClean="0">
                <a:solidFill>
                  <a:srgbClr val="FFFFD0"/>
                </a:solidFill>
                <a:latin typeface="Frutiger 57Cn"/>
                <a:cs typeface="Frutiger 57Cn"/>
              </a:rPr>
              <a:t>and </a:t>
            </a:r>
            <a:r>
              <a:rPr lang="en-US" sz="3200" dirty="0">
                <a:solidFill>
                  <a:srgbClr val="FFFFD0"/>
                </a:solidFill>
                <a:latin typeface="Frutiger 57Cn"/>
                <a:cs typeface="Frutiger 57Cn"/>
              </a:rPr>
              <a:t>said to them, “Are you still sleeping and resting? It is enough! The hour has come; behold, the Son of Man is being betrayed into the hands of sinners.</a:t>
            </a:r>
          </a:p>
          <a:p>
            <a:r>
              <a:rPr lang="en-US" sz="3200" dirty="0">
                <a:solidFill>
                  <a:srgbClr val="FFFFD0"/>
                </a:solidFill>
                <a:latin typeface="Frutiger 57Cn"/>
                <a:cs typeface="Frutiger 57Cn"/>
              </a:rPr>
              <a:t>42 </a:t>
            </a:r>
            <a:r>
              <a:rPr lang="en-US" sz="3200" dirty="0" smtClean="0">
                <a:solidFill>
                  <a:srgbClr val="FFFFD0"/>
                </a:solidFill>
                <a:latin typeface="Frutiger 57Cn"/>
                <a:cs typeface="Frutiger 57Cn"/>
              </a:rPr>
              <a:t> “</a:t>
            </a:r>
            <a:r>
              <a:rPr lang="en-US" sz="3200" dirty="0">
                <a:solidFill>
                  <a:srgbClr val="FFFFD0"/>
                </a:solidFill>
                <a:latin typeface="Frutiger 57Cn"/>
                <a:cs typeface="Frutiger 57Cn"/>
              </a:rPr>
              <a:t>Rise, let us be going. See, My betrayer is at hand.”</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17672288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John 18:2-9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2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Judas, who betrayed Him, also knew the place; for Jesus often met there with His disciples.</a:t>
            </a:r>
          </a:p>
          <a:p>
            <a:r>
              <a:rPr lang="en-US" sz="3200" dirty="0">
                <a:solidFill>
                  <a:srgbClr val="FFFFD0"/>
                </a:solidFill>
                <a:latin typeface="Frutiger 57Cn"/>
                <a:cs typeface="Frutiger 57Cn"/>
              </a:rPr>
              <a:t>3 </a:t>
            </a:r>
            <a:r>
              <a:rPr lang="en-US" sz="3200" dirty="0" smtClean="0">
                <a:solidFill>
                  <a:srgbClr val="FFFFD0"/>
                </a:solidFill>
                <a:latin typeface="Frutiger 57Cn"/>
                <a:cs typeface="Frutiger 57Cn"/>
              </a:rPr>
              <a:t> Then </a:t>
            </a:r>
            <a:r>
              <a:rPr lang="en-US" sz="3200" dirty="0">
                <a:solidFill>
                  <a:srgbClr val="FFFFD0"/>
                </a:solidFill>
                <a:latin typeface="Frutiger 57Cn"/>
                <a:cs typeface="Frutiger 57Cn"/>
              </a:rPr>
              <a:t>Judas, having received a detachment of troops, and officers from the chief priests and Pharisees, came there with lanterns, torches, and weapons.</a:t>
            </a:r>
          </a:p>
          <a:p>
            <a:r>
              <a:rPr lang="en-US" sz="3200" dirty="0" smtClean="0">
                <a:solidFill>
                  <a:srgbClr val="FFFFD0"/>
                </a:solidFill>
                <a:latin typeface="Frutiger 57Cn"/>
                <a:cs typeface="Frutiger 57Cn"/>
              </a:rPr>
              <a:t>4  Jesus </a:t>
            </a:r>
            <a:r>
              <a:rPr lang="en-US" sz="3200" dirty="0">
                <a:solidFill>
                  <a:srgbClr val="FFFFD0"/>
                </a:solidFill>
                <a:latin typeface="Frutiger 57Cn"/>
                <a:cs typeface="Frutiger 57Cn"/>
              </a:rPr>
              <a:t>therefore, knowing all things that would come upon Him, went forward </a:t>
            </a:r>
            <a:r>
              <a:rPr lang="en-US" sz="3200" dirty="0" smtClean="0">
                <a:solidFill>
                  <a:srgbClr val="FFFFD0"/>
                </a:solidFill>
                <a:latin typeface="Frutiger 57Cn"/>
                <a:cs typeface="Frutiger 57Cn"/>
              </a:rPr>
              <a:t>and </a:t>
            </a:r>
            <a:r>
              <a:rPr lang="en-US" sz="3200" dirty="0">
                <a:solidFill>
                  <a:srgbClr val="FFFFD0"/>
                </a:solidFill>
                <a:latin typeface="Frutiger 57Cn"/>
                <a:cs typeface="Frutiger 57Cn"/>
              </a:rPr>
              <a:t>said to them, “Whom are you seeking?”</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26859103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John 18:2-9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3058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5  They </a:t>
            </a:r>
            <a:r>
              <a:rPr lang="en-US" sz="3200" dirty="0">
                <a:solidFill>
                  <a:srgbClr val="FFFFD0"/>
                </a:solidFill>
                <a:latin typeface="Frutiger 57Cn"/>
                <a:cs typeface="Frutiger 57Cn"/>
              </a:rPr>
              <a:t>answered Him, “Jesus of Nazareth.” Jesus said to them, “I am </a:t>
            </a:r>
            <a:r>
              <a:rPr lang="en-US" sz="3200" i="1" strike="sngStrike" dirty="0">
                <a:solidFill>
                  <a:srgbClr val="FFFFD0"/>
                </a:solidFill>
                <a:latin typeface="Frutiger 57Cn"/>
                <a:cs typeface="Frutiger 57Cn"/>
              </a:rPr>
              <a:t>He</a:t>
            </a:r>
            <a:r>
              <a:rPr lang="en-US" sz="3200" dirty="0">
                <a:solidFill>
                  <a:srgbClr val="FFFFD0"/>
                </a:solidFill>
                <a:latin typeface="Frutiger 57Cn"/>
                <a:cs typeface="Frutiger 57Cn"/>
              </a:rPr>
              <a:t>.” And Judas, who betrayed Him, also stood with them.</a:t>
            </a:r>
          </a:p>
          <a:p>
            <a:r>
              <a:rPr lang="en-US" sz="3200" dirty="0">
                <a:solidFill>
                  <a:srgbClr val="FFFFD0"/>
                </a:solidFill>
                <a:latin typeface="Frutiger 57Cn"/>
                <a:cs typeface="Frutiger 57Cn"/>
              </a:rPr>
              <a:t>6 </a:t>
            </a:r>
            <a:r>
              <a:rPr lang="en-US" sz="3200" dirty="0" smtClean="0">
                <a:solidFill>
                  <a:srgbClr val="FFFFD0"/>
                </a:solidFill>
                <a:latin typeface="Frutiger 57Cn"/>
                <a:cs typeface="Frutiger 57Cn"/>
              </a:rPr>
              <a:t> Now </a:t>
            </a:r>
            <a:r>
              <a:rPr lang="en-US" sz="3200" dirty="0">
                <a:solidFill>
                  <a:srgbClr val="FFFFD0"/>
                </a:solidFill>
                <a:latin typeface="Frutiger 57Cn"/>
                <a:cs typeface="Frutiger 57Cn"/>
              </a:rPr>
              <a:t>when He said to them, “I am </a:t>
            </a:r>
            <a:r>
              <a:rPr lang="en-US" sz="3200" i="1" strike="sngStrike" dirty="0">
                <a:solidFill>
                  <a:srgbClr val="FFFFD0"/>
                </a:solidFill>
                <a:latin typeface="Frutiger 57Cn"/>
                <a:cs typeface="Frutiger 57Cn"/>
              </a:rPr>
              <a:t>He</a:t>
            </a:r>
            <a:r>
              <a:rPr lang="en-US" sz="3200" dirty="0">
                <a:solidFill>
                  <a:srgbClr val="FFFFD0"/>
                </a:solidFill>
                <a:latin typeface="Frutiger 57Cn"/>
                <a:cs typeface="Frutiger 57Cn"/>
              </a:rPr>
              <a:t>,” they drew back and fell to the ground.</a:t>
            </a:r>
          </a:p>
          <a:p>
            <a:r>
              <a:rPr lang="en-US" sz="3200" dirty="0" smtClean="0">
                <a:solidFill>
                  <a:srgbClr val="FFFFD0"/>
                </a:solidFill>
                <a:latin typeface="Frutiger 57Cn"/>
                <a:cs typeface="Frutiger 57Cn"/>
              </a:rPr>
              <a:t>7  Then </a:t>
            </a:r>
            <a:r>
              <a:rPr lang="en-US" sz="3200" dirty="0">
                <a:solidFill>
                  <a:srgbClr val="FFFFD0"/>
                </a:solidFill>
                <a:latin typeface="Frutiger 57Cn"/>
                <a:cs typeface="Frutiger 57Cn"/>
              </a:rPr>
              <a:t>He asked them again, “Whom are you seeking?” And they said, “Jesus of Nazareth.”</a:t>
            </a:r>
          </a:p>
          <a:p>
            <a:r>
              <a:rPr lang="en-US" sz="3200" dirty="0" smtClean="0">
                <a:solidFill>
                  <a:srgbClr val="FFFFD0"/>
                </a:solidFill>
                <a:latin typeface="Frutiger 57Cn"/>
                <a:cs typeface="Frutiger 57Cn"/>
              </a:rPr>
              <a:t>8  Jesus </a:t>
            </a:r>
            <a:r>
              <a:rPr lang="en-US" sz="3200" dirty="0">
                <a:solidFill>
                  <a:srgbClr val="FFFFD0"/>
                </a:solidFill>
                <a:latin typeface="Frutiger 57Cn"/>
                <a:cs typeface="Frutiger 57Cn"/>
              </a:rPr>
              <a:t>answered, “I have told you that I am </a:t>
            </a:r>
            <a:r>
              <a:rPr lang="en-US" sz="3200" i="1" strike="sngStrike" dirty="0">
                <a:solidFill>
                  <a:srgbClr val="FFFFD0"/>
                </a:solidFill>
                <a:latin typeface="Frutiger 57Cn"/>
                <a:cs typeface="Frutiger 57Cn"/>
              </a:rPr>
              <a:t>He</a:t>
            </a:r>
            <a:r>
              <a:rPr lang="en-US" sz="3200" dirty="0">
                <a:solidFill>
                  <a:srgbClr val="FFFFD0"/>
                </a:solidFill>
                <a:latin typeface="Frutiger 57Cn"/>
                <a:cs typeface="Frutiger 57Cn"/>
              </a:rPr>
              <a:t>. </a:t>
            </a:r>
            <a:r>
              <a:rPr lang="en-US" sz="3200" dirty="0" smtClean="0">
                <a:solidFill>
                  <a:srgbClr val="FFFFD0"/>
                </a:solidFill>
                <a:latin typeface="Frutiger 57Cn"/>
                <a:cs typeface="Frutiger 57Cn"/>
              </a:rPr>
              <a:t>Therefore</a:t>
            </a:r>
            <a:r>
              <a:rPr lang="en-US" sz="3200" dirty="0">
                <a:solidFill>
                  <a:srgbClr val="FFFFD0"/>
                </a:solidFill>
                <a:latin typeface="Frutiger 57Cn"/>
                <a:cs typeface="Frutiger 57Cn"/>
              </a:rPr>
              <a:t>, if you seek Me, let these go their way,”</a:t>
            </a:r>
          </a:p>
          <a:p>
            <a:r>
              <a:rPr lang="en-US" sz="3200" dirty="0">
                <a:solidFill>
                  <a:srgbClr val="FFFFD0"/>
                </a:solidFill>
                <a:latin typeface="Frutiger 57Cn"/>
                <a:cs typeface="Frutiger 57Cn"/>
              </a:rPr>
              <a:t>9 </a:t>
            </a:r>
            <a:r>
              <a:rPr lang="en-US" sz="3200" dirty="0" smtClean="0">
                <a:solidFill>
                  <a:srgbClr val="FFFFD0"/>
                </a:solidFill>
                <a:latin typeface="Frutiger 57Cn"/>
                <a:cs typeface="Frutiger 57Cn"/>
              </a:rPr>
              <a:t> that </a:t>
            </a:r>
            <a:r>
              <a:rPr lang="en-US" sz="3200" dirty="0">
                <a:solidFill>
                  <a:srgbClr val="FFFFD0"/>
                </a:solidFill>
                <a:latin typeface="Frutiger 57Cn"/>
                <a:cs typeface="Frutiger 57Cn"/>
              </a:rPr>
              <a:t>the saying might be fulfilled which He spoke, “Of those whom You gave Me I have lost none.”</a:t>
            </a:r>
          </a:p>
          <a:p>
            <a:endParaRPr lang="en-US" sz="3200" dirty="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38584317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good-samari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00"/>
            <a:ext cx="9144000"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Matthew 26:48-56</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3058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smtClean="0">
                <a:solidFill>
                  <a:srgbClr val="FFFFD0"/>
                </a:solidFill>
                <a:latin typeface="Frutiger 57Cn"/>
                <a:cs typeface="Frutiger 57Cn"/>
              </a:rPr>
              <a:t>48  Now </a:t>
            </a:r>
            <a:r>
              <a:rPr lang="en-US" sz="3200" dirty="0">
                <a:solidFill>
                  <a:srgbClr val="FFFFD0"/>
                </a:solidFill>
                <a:latin typeface="Frutiger 57Cn"/>
                <a:cs typeface="Frutiger 57Cn"/>
              </a:rPr>
              <a:t>His betrayer [Judas Iscariot] had given them a sign, saying, “Whomever I kiss, He is the One; seize Him.”</a:t>
            </a:r>
          </a:p>
          <a:p>
            <a:r>
              <a:rPr lang="en-US" sz="3200" dirty="0" smtClean="0">
                <a:solidFill>
                  <a:srgbClr val="FFFFD0"/>
                </a:solidFill>
                <a:latin typeface="Frutiger 57Cn"/>
                <a:cs typeface="Frutiger 57Cn"/>
              </a:rPr>
              <a:t>49  Immediately </a:t>
            </a:r>
            <a:r>
              <a:rPr lang="en-US" sz="3200" dirty="0">
                <a:solidFill>
                  <a:srgbClr val="FFFFD0"/>
                </a:solidFill>
                <a:latin typeface="Frutiger 57Cn"/>
                <a:cs typeface="Frutiger 57Cn"/>
              </a:rPr>
              <a:t>he went up to Jesus and said, “Greetings, Rabbi!” and kissed Him</a:t>
            </a:r>
            <a:r>
              <a:rPr lang="en-US" sz="3200" dirty="0" smtClean="0">
                <a:solidFill>
                  <a:srgbClr val="FFFFD0"/>
                </a:solidFill>
                <a:latin typeface="Frutiger 57Cn"/>
                <a:cs typeface="Frutiger 57Cn"/>
              </a:rPr>
              <a:t>.</a:t>
            </a:r>
          </a:p>
          <a:p>
            <a:r>
              <a:rPr lang="en-US" sz="3200" dirty="0" smtClean="0">
                <a:solidFill>
                  <a:srgbClr val="FFFFD0"/>
                </a:solidFill>
                <a:latin typeface="Frutiger 57Cn"/>
                <a:cs typeface="Frutiger 57Cn"/>
              </a:rPr>
              <a:t>50  But Jesus said to him, </a:t>
            </a:r>
            <a:r>
              <a:rPr lang="en-US" sz="3200" i="1" dirty="0" smtClean="0">
                <a:solidFill>
                  <a:srgbClr val="FFFFD0"/>
                </a:solidFill>
                <a:latin typeface="Frutiger 57Cn"/>
                <a:cs typeface="Frutiger 57Cn"/>
              </a:rPr>
              <a:t>“Friend, why have you come?” </a:t>
            </a:r>
            <a:endParaRPr lang="en-US" sz="3200" dirty="0" smtClean="0">
              <a:solidFill>
                <a:srgbClr val="FFFFD0"/>
              </a:solidFill>
              <a:latin typeface="Frutiger 57Cn"/>
              <a:cs typeface="Frutiger 57Cn"/>
            </a:endParaRPr>
          </a:p>
          <a:p>
            <a:r>
              <a:rPr lang="en-US" sz="3200" dirty="0" smtClean="0">
                <a:solidFill>
                  <a:srgbClr val="FFFFD0"/>
                </a:solidFill>
                <a:latin typeface="Frutiger 57Cn"/>
                <a:cs typeface="Frutiger 57Cn"/>
              </a:rPr>
              <a:t>…</a:t>
            </a:r>
          </a:p>
          <a:p>
            <a:r>
              <a:rPr lang="en-US" sz="3200" dirty="0" smtClean="0">
                <a:solidFill>
                  <a:srgbClr val="FFFFD0"/>
                </a:solidFill>
                <a:latin typeface="Frutiger 57Cn"/>
                <a:cs typeface="Frutiger 57Cn"/>
              </a:rPr>
              <a:t>56 “But all this was done that the Scriptures of the prophets might be fulfilled.” </a:t>
            </a:r>
            <a:r>
              <a:rPr lang="en-US" sz="3200" i="1" dirty="0" smtClean="0">
                <a:solidFill>
                  <a:srgbClr val="FFFFD0"/>
                </a:solidFill>
                <a:latin typeface="Frutiger 57Cn"/>
                <a:cs typeface="Frutiger 57Cn"/>
              </a:rPr>
              <a:t>Then all the disciples forsook Him and fled.</a:t>
            </a:r>
            <a:endParaRPr lang="en-US" sz="3200" dirty="0" smtClean="0">
              <a:solidFill>
                <a:srgbClr val="FFFFD0"/>
              </a:solidFill>
              <a:latin typeface="Frutiger 57Cn"/>
              <a:cs typeface="Frutiger 57Cn"/>
            </a:endParaRPr>
          </a:p>
          <a:p>
            <a:endParaRPr lang="en-US" sz="3200" dirty="0" smtClean="0">
              <a:solidFill>
                <a:srgbClr val="FFFFD0"/>
              </a:solidFill>
              <a:latin typeface="Frutiger 57Cn"/>
              <a:cs typeface="Frutiger 57Cn"/>
            </a:endParaRPr>
          </a:p>
          <a:p>
            <a:endParaRPr lang="en-US" sz="3200" dirty="0">
              <a:solidFill>
                <a:srgbClr val="FFFFD0"/>
              </a:solidFill>
              <a:latin typeface="Frutiger 57Cn"/>
              <a:cs typeface="Frutiger 57Cn"/>
            </a:endParaRPr>
          </a:p>
        </p:txBody>
      </p:sp>
    </p:spTree>
    <p:extLst>
      <p:ext uri="{BB962C8B-B14F-4D97-AF65-F5344CB8AC3E}">
        <p14:creationId xmlns:p14="http://schemas.microsoft.com/office/powerpoint/2010/main" val="9057777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1:26-56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10242" name="Text Box 3"/>
          <p:cNvSpPr txBox="1">
            <a:spLocks noChangeArrowheads="1"/>
          </p:cNvSpPr>
          <p:nvPr/>
        </p:nvSpPr>
        <p:spPr bwMode="auto">
          <a:xfrm>
            <a:off x="762000" y="1131888"/>
            <a:ext cx="8229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Frutiger 57Cn" charset="0"/>
                <a:cs typeface="Frutiger 57Cn" charset="0"/>
              </a:rPr>
              <a:t>54  He has helped His servant Israel, In remembrance of His mercy,</a:t>
            </a:r>
          </a:p>
          <a:p>
            <a:r>
              <a:rPr lang="en-US" sz="3200">
                <a:latin typeface="Frutiger 57Cn" charset="0"/>
                <a:cs typeface="Frutiger 57Cn" charset="0"/>
              </a:rPr>
              <a:t>55  As He spoke to our fathers, to Abraham and to his seed forever.”</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Psalm 132:11  “The LORD has sworn in truth </a:t>
            </a:r>
            <a:br>
              <a:rPr lang="en-US" sz="3200">
                <a:latin typeface="Frutiger 57Cn" charset="0"/>
                <a:cs typeface="Frutiger 57Cn" charset="0"/>
              </a:rPr>
            </a:br>
            <a:r>
              <a:rPr lang="en-US" sz="3200">
                <a:latin typeface="Frutiger 57Cn" charset="0"/>
                <a:cs typeface="Frutiger 57Cn" charset="0"/>
              </a:rPr>
              <a:t>to David; He will not turn from it: “I will set </a:t>
            </a:r>
            <a:br>
              <a:rPr lang="en-US" sz="3200">
                <a:latin typeface="Frutiger 57Cn" charset="0"/>
                <a:cs typeface="Frutiger 57Cn" charset="0"/>
              </a:rPr>
            </a:br>
            <a:r>
              <a:rPr lang="en-US" sz="3200">
                <a:latin typeface="Frutiger 57Cn" charset="0"/>
                <a:cs typeface="Frutiger 57Cn" charset="0"/>
              </a:rPr>
              <a:t>upon your throne the fruit of your body.”</a:t>
            </a:r>
          </a:p>
          <a:p>
            <a:endParaRPr lang="en-US" sz="3200">
              <a:latin typeface="Frutiger 57Cn" charset="0"/>
              <a:cs typeface="Frutiger 57Cn" charset="0"/>
            </a:endParaRPr>
          </a:p>
          <a:p>
            <a:r>
              <a:rPr lang="en-US" sz="3200">
                <a:latin typeface="Frutiger 57Cn" charset="0"/>
                <a:cs typeface="Frutiger 57Cn" charset="0"/>
              </a:rPr>
              <a:t> </a:t>
            </a:r>
          </a:p>
          <a:p>
            <a:r>
              <a:rPr lang="en-US" sz="3200">
                <a:latin typeface="Frutiger 57Cn" charset="0"/>
                <a:cs typeface="Frutiger 57Cn" charset="0"/>
              </a:rPr>
              <a:t> </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Zechariah 14:4-9</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
        <p:nvSpPr>
          <p:cNvPr id="10244"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FFFFD0"/>
                </a:solidFill>
                <a:latin typeface="Frutiger 57Cn"/>
                <a:cs typeface="Frutiger 57Cn"/>
              </a:rPr>
              <a:t>4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in that day </a:t>
            </a:r>
            <a:r>
              <a:rPr lang="en-US" sz="3200" i="1" dirty="0">
                <a:solidFill>
                  <a:srgbClr val="FFFFD0"/>
                </a:solidFill>
                <a:latin typeface="Frutiger 57Cn"/>
                <a:cs typeface="Frutiger 57Cn"/>
              </a:rPr>
              <a:t>His feet will stand on the Mount of Olives, </a:t>
            </a:r>
            <a:r>
              <a:rPr lang="en-US" sz="3200" dirty="0">
                <a:solidFill>
                  <a:srgbClr val="FFFFD0"/>
                </a:solidFill>
                <a:latin typeface="Frutiger 57Cn"/>
                <a:cs typeface="Frutiger 57Cn"/>
              </a:rPr>
              <a:t>which faces Jerusalem on the east. And the Mount of Olives shall be split in two, from east to west, making a very large valley; half of the mountain shall move toward the north and half of it toward the south</a:t>
            </a:r>
            <a:r>
              <a:rPr lang="en-US" sz="3200" dirty="0" smtClean="0">
                <a:solidFill>
                  <a:srgbClr val="FFFFD0"/>
                </a:solidFill>
                <a:latin typeface="Frutiger 57Cn"/>
                <a:cs typeface="Frutiger 57Cn"/>
              </a:rPr>
              <a:t>. …</a:t>
            </a:r>
            <a:endParaRPr lang="en-US" sz="3200" dirty="0">
              <a:solidFill>
                <a:srgbClr val="FFFFD0"/>
              </a:solidFill>
              <a:latin typeface="Frutiger 57Cn"/>
              <a:cs typeface="Frutiger 57Cn"/>
            </a:endParaRPr>
          </a:p>
          <a:p>
            <a:r>
              <a:rPr lang="en-US" sz="3200" dirty="0">
                <a:solidFill>
                  <a:srgbClr val="FFFFD0"/>
                </a:solidFill>
                <a:latin typeface="Frutiger 57Cn"/>
                <a:cs typeface="Frutiger 57Cn"/>
              </a:rPr>
              <a:t>8 </a:t>
            </a:r>
            <a:r>
              <a:rPr lang="en-US" sz="3200" dirty="0" smtClean="0">
                <a:solidFill>
                  <a:srgbClr val="FFFFD0"/>
                </a:solidFill>
                <a:latin typeface="Frutiger 57Cn"/>
                <a:cs typeface="Frutiger 57Cn"/>
              </a:rPr>
              <a:t> And </a:t>
            </a:r>
            <a:r>
              <a:rPr lang="en-US" sz="3200" dirty="0">
                <a:solidFill>
                  <a:srgbClr val="FFFFD0"/>
                </a:solidFill>
                <a:latin typeface="Frutiger 57Cn"/>
                <a:cs typeface="Frutiger 57Cn"/>
              </a:rPr>
              <a:t>in that day it shall be that living waters shall flow from Jerusalem, half of them toward the eastern sea and half of them toward the western sea; in both summer and winter it shall occur.</a:t>
            </a:r>
          </a:p>
          <a:p>
            <a:r>
              <a:rPr lang="en-US" sz="3200" dirty="0">
                <a:solidFill>
                  <a:srgbClr val="FFFFD0"/>
                </a:solidFill>
                <a:latin typeface="Frutiger 57Cn"/>
                <a:cs typeface="Frutiger 57Cn"/>
              </a:rPr>
              <a:t>9 And the LORD shall be King over all the earth. </a:t>
            </a:r>
          </a:p>
        </p:txBody>
      </p:sp>
    </p:spTree>
    <p:extLst>
      <p:ext uri="{BB962C8B-B14F-4D97-AF65-F5344CB8AC3E}">
        <p14:creationId xmlns:p14="http://schemas.microsoft.com/office/powerpoint/2010/main" val="13391206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az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gn="ctr">
              <a:lnSpc>
                <a:spcPct val="110000"/>
              </a:lnSpc>
              <a:defRPr/>
            </a:pPr>
            <a:r>
              <a:rPr lang="en-US" sz="4400" b="1" dirty="0" smtClean="0">
                <a:solidFill>
                  <a:srgbClr val="FDC910"/>
                </a:solidFill>
                <a:effectLst>
                  <a:outerShdw blurRad="50800" dist="38100" dir="8100000" algn="tr" rotWithShape="0">
                    <a:prstClr val="black">
                      <a:alpha val="40000"/>
                    </a:prstClr>
                  </a:outerShdw>
                </a:effectLst>
                <a:latin typeface="BI Frutiger BoldItalic" charset="0"/>
              </a:rPr>
              <a:t>Gethsemane: the olive press</a:t>
            </a:r>
            <a:endParaRPr lang="en-US" sz="4400" b="1" i="1" dirty="0">
              <a:solidFill>
                <a:srgbClr val="FDC910"/>
              </a:solidFill>
              <a:effectLst>
                <a:outerShdw blurRad="50800" dist="38100" dir="8100000" algn="tr" rotWithShape="0">
                  <a:prstClr val="black">
                    <a:alpha val="40000"/>
                  </a:prstClr>
                </a:outerShdw>
              </a:effectLst>
              <a:latin typeface="BL Frutiger Black" charset="0"/>
            </a:endParaRPr>
          </a:p>
        </p:txBody>
      </p:sp>
    </p:spTree>
    <p:extLst>
      <p:ext uri="{BB962C8B-B14F-4D97-AF65-F5344CB8AC3E}">
        <p14:creationId xmlns:p14="http://schemas.microsoft.com/office/powerpoint/2010/main" val="171677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112642" name="Text Placeholder 2"/>
          <p:cNvSpPr>
            <a:spLocks noGrp="1"/>
          </p:cNvSpPr>
          <p:nvPr>
            <p:ph type="body" idx="1"/>
          </p:nvPr>
        </p:nvSpPr>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353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112642" name="Text Placeholder 2"/>
          <p:cNvSpPr>
            <a:spLocks noGrp="1"/>
          </p:cNvSpPr>
          <p:nvPr>
            <p:ph type="body" idx="1"/>
          </p:nvPr>
        </p:nvSpPr>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967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lamp_herodion_fjenki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09955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740</TotalTime>
  <Words>3503</Words>
  <Application>Microsoft Macintosh PowerPoint</Application>
  <PresentationFormat>On-screen Show (4:3)</PresentationFormat>
  <Paragraphs>543</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 Ashley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Scott Ashley</dc:creator>
  <cp:keywords/>
  <dc:description/>
  <cp:lastModifiedBy>Scott Ashley</cp:lastModifiedBy>
  <cp:revision>38</cp:revision>
  <dcterms:created xsi:type="dcterms:W3CDTF">2012-03-10T06:33:45Z</dcterms:created>
  <dcterms:modified xsi:type="dcterms:W3CDTF">2012-03-10T19:16:06Z</dcterms:modified>
  <cp:category/>
</cp:coreProperties>
</file>